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19"/>
  </p:notesMasterIdLst>
  <p:sldIdLst>
    <p:sldId id="256" r:id="rId3"/>
    <p:sldId id="282" r:id="rId4"/>
    <p:sldId id="257" r:id="rId5"/>
    <p:sldId id="258" r:id="rId6"/>
    <p:sldId id="280" r:id="rId7"/>
    <p:sldId id="260" r:id="rId8"/>
    <p:sldId id="268" r:id="rId9"/>
    <p:sldId id="267" r:id="rId10"/>
    <p:sldId id="264" r:id="rId11"/>
    <p:sldId id="281" r:id="rId12"/>
    <p:sldId id="271" r:id="rId13"/>
    <p:sldId id="261" r:id="rId14"/>
    <p:sldId id="273" r:id="rId15"/>
    <p:sldId id="269" r:id="rId16"/>
    <p:sldId id="274" r:id="rId17"/>
    <p:sldId id="275" r:id="rId18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0"/>
      <p:bold r:id="rId21"/>
      <p:italic r:id="rId22"/>
      <p:boldItalic r:id="rId23"/>
    </p:embeddedFon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GPN_DIN Regular" panose="020B0604020202020204" charset="0"/>
      <p:regular r:id="rId28"/>
      <p:bold r:id="rId29"/>
      <p:italic r:id="rId30"/>
      <p:boldItalic r:id="rId31"/>
    </p:embeddedFont>
    <p:embeddedFont>
      <p:font typeface="Inter" panose="020B0604020202020204" charset="0"/>
      <p:regular r:id="rId32"/>
      <p:bold r:id="rId33"/>
      <p:italic r:id="rId34"/>
      <p:boldItalic r:id="rId35"/>
    </p:embeddedFont>
    <p:embeddedFont>
      <p:font typeface="Inter SemiBold" panose="020B0604020202020204" charset="0"/>
      <p:regular r:id="rId36"/>
      <p:bold r:id="rId37"/>
      <p:italic r:id="rId38"/>
      <p:boldItalic r:id="rId39"/>
    </p:embeddedFont>
    <p:embeddedFont>
      <p:font typeface="Source Code Pro Medium" panose="020B0509030403020204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96"/>
    <a:srgbClr val="0765D8"/>
    <a:srgbClr val="E65909"/>
    <a:srgbClr val="C2D7FF"/>
    <a:srgbClr val="E38643"/>
    <a:srgbClr val="477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2E8FBE-21E6-4BDE-B543-BF00ED071BA2}">
  <a:tblStyle styleId="{6C2E8FBE-21E6-4BDE-B543-BF00ED071BA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87"/>
    <p:restoredTop sz="96296"/>
  </p:normalViewPr>
  <p:slideViewPr>
    <p:cSldViewPr snapToGrid="0">
      <p:cViewPr varScale="1">
        <p:scale>
          <a:sx n="88" d="100"/>
          <a:sy n="88" d="100"/>
        </p:scale>
        <p:origin x="72" y="70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heme" Target="theme/theme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rgbClr val="0765D8"/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 w="0"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65C-EB4C-9C1C-7D4B1AEE1F03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65C-EB4C-9C1C-7D4B1AEE1F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65C-EB4C-9C1C-7D4B1AEE1F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65C-EB4C-9C1C-7D4B1AEE1F0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40,3 млн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VI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493570108723213"/>
                      <c:h val="0.10908989063750334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565C-EB4C-9C1C-7D4B1AEE1F03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30</a:t>
                    </a:r>
                    <a:r>
                      <a:rPr lang="ru-RU" sz="900" b="0" baseline="0" dirty="0"/>
                      <a:t> </a:t>
                    </a:r>
                    <a:r>
                      <a:rPr lang="ru-RU" sz="900" b="0" baseline="0" dirty="0" err="1"/>
                      <a:t>млн.р</a:t>
                    </a:r>
                    <a:r>
                      <a:rPr lang="ru-RU" sz="900" b="0" baseline="0" dirty="0"/>
                      <a:t>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28441782238645"/>
                      <c:h val="0.1164593224859962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565C-EB4C-9C1C-7D4B1AEE1F03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60</a:t>
                    </a:r>
                    <a:r>
                      <a:rPr lang="ru-RU" sz="900" b="0" baseline="0" dirty="0"/>
                      <a:t> тыс. р.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23340394129419"/>
                      <c:h val="0.115256868498266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565C-EB4C-9C1C-7D4B1AEE1F03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VI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3"/>
                <c:pt idx="0">
                  <c:v>Стоимость работ по разработке ПО</c:v>
                </c:pt>
                <c:pt idx="1">
                  <c:v>Стоимость аренды инфраструктуры </c:v>
                </c:pt>
                <c:pt idx="2">
                  <c:v>Стоимость работ по подключению датчиков тока, руб\шт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40300800</c:v>
                </c:pt>
                <c:pt idx="1">
                  <c:v>30000000</c:v>
                </c:pt>
                <c:pt idx="2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2-CF44-99A6-842F5156C89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004596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V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chemeClr val="bg1">
                  <a:alpha val="0"/>
                </a:schemeClr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7F7-2F40-8EBC-939FE4366A84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7F7-2F40-8EBC-939FE4366A8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7F7-2F40-8EBC-939FE4366A8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7F7-2F40-8EBC-939FE4366A8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5 млн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VI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9586991959011"/>
                      <c:h val="0.1090900527185474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67F7-2F40-8EBC-939FE4366A8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3</a:t>
                    </a:r>
                    <a:r>
                      <a:rPr lang="ru-RU" sz="900" b="0" baseline="0" dirty="0"/>
                      <a:t> </a:t>
                    </a:r>
                    <a:r>
                      <a:rPr lang="ru-RU" sz="900" b="0" baseline="0" dirty="0" err="1"/>
                      <a:t>млн.р</a:t>
                    </a:r>
                    <a:r>
                      <a:rPr lang="ru-RU" sz="900" b="0" baseline="0" dirty="0"/>
                      <a:t>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79209873837342"/>
                      <c:h val="0.1164595783196005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67F7-2F40-8EBC-939FE4366A8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60</a:t>
                    </a:r>
                    <a:r>
                      <a:rPr lang="ru-RU" sz="900" b="0" baseline="0" dirty="0"/>
                      <a:t> тыс. р.</a:t>
                    </a:r>
                    <a:endParaRPr lang="ru-RU" sz="900" b="0" dirty="0"/>
                  </a:p>
                </c:rich>
              </c:tx>
              <c:spPr>
                <a:solidFill>
                  <a:srgbClr val="C2D7FF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33821454500622"/>
                      <c:h val="0.11525681658053427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67F7-2F40-8EBC-939FE4366A84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VI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Стоимость работ по разработке ПО</c:v>
                </c:pt>
                <c:pt idx="1">
                  <c:v>Стоимость аренды инфраструктуры 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F7-2F40-8EBC-939FE4366A8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ru-VI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rgbClr val="0765D8"/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 w="0"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92-5646-B7C6-6AA4DC3E9A4E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92-5646-B7C6-6AA4DC3E9A4E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A92-5646-B7C6-6AA4DC3E9A4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A92-5646-B7C6-6AA4DC3E9A4E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40,3 млн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VI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493570108723213"/>
                      <c:h val="0.10908989063750334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AA92-5646-B7C6-6AA4DC3E9A4E}"/>
                </c:ext>
              </c:extLst>
            </c:dLbl>
            <c:dLbl>
              <c:idx val="1"/>
              <c:layout>
                <c:manualLayout>
                  <c:x val="0.12606056508313263"/>
                  <c:y val="0.343685249399839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baseline="0" dirty="0"/>
                      <a:t>5,3 </a:t>
                    </a:r>
                    <a:r>
                      <a:rPr lang="ru-RU" sz="900" b="0" baseline="0" dirty="0" err="1"/>
                      <a:t>млн.р</a:t>
                    </a:r>
                    <a:r>
                      <a:rPr lang="ru-RU" sz="900" b="0" baseline="0" dirty="0"/>
                      <a:t>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28441782238645"/>
                      <c:h val="0.1164593224859962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AA92-5646-B7C6-6AA4DC3E9A4E}"/>
                </c:ext>
              </c:extLst>
            </c:dLbl>
            <c:dLbl>
              <c:idx val="2"/>
              <c:layout>
                <c:manualLayout>
                  <c:x val="0.23704413605480912"/>
                  <c:y val="0.182790610829554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baseline="0" dirty="0"/>
                      <a:t>1,1 млн. р.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572570364050613"/>
                      <c:h val="0.115256868498266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AA92-5646-B7C6-6AA4DC3E9A4E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VI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3"/>
                <c:pt idx="0">
                  <c:v>Стоиомсть команды для разработки ПО</c:v>
                </c:pt>
                <c:pt idx="1">
                  <c:v>Аренда инфраструктуры и лицензий</c:v>
                </c:pt>
                <c:pt idx="2">
                  <c:v>Стоимость токовых датчиков, включая установку на оборудование (на 50 ед.)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40300800</c:v>
                </c:pt>
                <c:pt idx="1">
                  <c:v>5311759</c:v>
                </c:pt>
                <c:pt idx="2">
                  <c:v>1100000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A92-5646-B7C6-6AA4DC3E9A4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004596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VI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chemeClr val="bg1">
                  <a:alpha val="0"/>
                </a:schemeClr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6F1-324B-9592-A9070B025FB3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6F1-324B-9592-A9070B025FB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6F1-324B-9592-A9070B025FB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6F1-324B-9592-A9070B025FB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5 млн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VI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9586991959011"/>
                      <c:h val="0.1090900527185474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06F1-324B-9592-A9070B025FB3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5,3</a:t>
                    </a:r>
                    <a:r>
                      <a:rPr lang="ru-RU" sz="900" b="0" baseline="0" dirty="0"/>
                      <a:t> </a:t>
                    </a:r>
                    <a:r>
                      <a:rPr lang="ru-RU" sz="900" b="0" baseline="0" dirty="0" err="1"/>
                      <a:t>млн.р</a:t>
                    </a:r>
                    <a:r>
                      <a:rPr lang="ru-RU" sz="900" b="0" baseline="0" dirty="0"/>
                      <a:t>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79209873837342"/>
                      <c:h val="0.1164595783196005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06F1-324B-9592-A9070B025FB3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60</a:t>
                    </a:r>
                    <a:r>
                      <a:rPr lang="ru-RU" sz="900" b="0" baseline="0" dirty="0"/>
                      <a:t> тыс. р.</a:t>
                    </a:r>
                    <a:endParaRPr lang="ru-RU" sz="900" b="0" dirty="0"/>
                  </a:p>
                </c:rich>
              </c:tx>
              <c:spPr>
                <a:solidFill>
                  <a:srgbClr val="C2D7FF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33821454500622"/>
                      <c:h val="0.11525681658053427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06F1-324B-9592-A9070B025FB3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VI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Поддержка системы</c:v>
                </c:pt>
                <c:pt idx="1">
                  <c:v>Аренда инфраструктуры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5000000</c:v>
                </c:pt>
                <c:pt idx="1">
                  <c:v>5311759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F1-324B-9592-A9070B025FB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ru-V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9" name="Google Shape;67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1" name="Google Shape;117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4" name="Google Shape;121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7" name="Google Shape;112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6" name="Google Shape;123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7" name="Google Shape;12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8" name="Google Shape;125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7" name="Google Shape;7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3" name="Google Shape;77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6" name="Google Shape;9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7" name="Google Shape;96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062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" name="Google Shape;8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5" name="Google Shape;8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4" name="Google Shape;108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2" name="Google Shape;106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9" name="Google Shape;9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0" name="Google Shape;99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6" name="Google Shape;123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687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 слайд">
  <p:cSld name="Пустой слайд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2 строки">
  <p:cSld name="Разделительный 2 строки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>
            <a:off x="241354" y="1738030"/>
            <a:ext cx="1071563" cy="264319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2"/>
          </p:nvPr>
        </p:nvSpPr>
        <p:spPr>
          <a:xfrm>
            <a:off x="241353" y="2320596"/>
            <a:ext cx="3233367" cy="706702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3"/>
          </p:nvPr>
        </p:nvSpPr>
        <p:spPr>
          <a:xfrm>
            <a:off x="241353" y="3555145"/>
            <a:ext cx="2601860" cy="16160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0" name="Google Shape;100;p11"/>
          <p:cNvCxnSpPr/>
          <p:nvPr/>
        </p:nvCxnSpPr>
        <p:spPr>
          <a:xfrm>
            <a:off x="241307" y="2137886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1"/>
          <p:cNvCxnSpPr/>
          <p:nvPr/>
        </p:nvCxnSpPr>
        <p:spPr>
          <a:xfrm>
            <a:off x="241307" y="3219450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1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2 строки и фото">
  <p:cSld name="Разделительный 2 строки и фото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>
            <a:spLocks noGrp="1"/>
          </p:cNvSpPr>
          <p:nvPr>
            <p:ph type="pic" idx="2"/>
          </p:nvPr>
        </p:nvSpPr>
        <p:spPr>
          <a:xfrm>
            <a:off x="4391526" y="-4050"/>
            <a:ext cx="4752475" cy="515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241354" y="1738030"/>
            <a:ext cx="1071563" cy="264319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body" idx="3"/>
          </p:nvPr>
        </p:nvSpPr>
        <p:spPr>
          <a:xfrm>
            <a:off x="241353" y="2320596"/>
            <a:ext cx="3930597" cy="706702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4"/>
          </p:nvPr>
        </p:nvSpPr>
        <p:spPr>
          <a:xfrm>
            <a:off x="241353" y="3555145"/>
            <a:ext cx="2601860" cy="16160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8" name="Google Shape;108;p12"/>
          <p:cNvCxnSpPr/>
          <p:nvPr/>
        </p:nvCxnSpPr>
        <p:spPr>
          <a:xfrm>
            <a:off x="241307" y="2137886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2"/>
          <p:cNvCxnSpPr/>
          <p:nvPr/>
        </p:nvCxnSpPr>
        <p:spPr>
          <a:xfrm>
            <a:off x="241307" y="3219450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акты">
  <p:cSld name="Контакты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body" idx="1"/>
          </p:nvPr>
        </p:nvSpPr>
        <p:spPr>
          <a:xfrm>
            <a:off x="241353" y="3065408"/>
            <a:ext cx="2601860" cy="16160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body" idx="2"/>
          </p:nvPr>
        </p:nvSpPr>
        <p:spPr>
          <a:xfrm>
            <a:off x="241353" y="2320251"/>
            <a:ext cx="8190614" cy="354084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>
            <a:off x="251976" y="2220782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3"/>
          <p:cNvCxnSpPr/>
          <p:nvPr/>
        </p:nvCxnSpPr>
        <p:spPr>
          <a:xfrm>
            <a:off x="251976" y="2773804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3"/>
          <p:cNvSpPr txBox="1">
            <a:spLocks noGrp="1"/>
          </p:cNvSpPr>
          <p:nvPr>
            <p:ph type="body" idx="3"/>
          </p:nvPr>
        </p:nvSpPr>
        <p:spPr>
          <a:xfrm>
            <a:off x="206785" y="3616001"/>
            <a:ext cx="3803603" cy="81000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4"/>
          </p:nvPr>
        </p:nvSpPr>
        <p:spPr>
          <a:xfrm>
            <a:off x="199249" y="3999265"/>
            <a:ext cx="3803603" cy="81000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5"/>
          </p:nvPr>
        </p:nvSpPr>
        <p:spPr>
          <a:xfrm>
            <a:off x="208045" y="4196154"/>
            <a:ext cx="3803603" cy="2133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6"/>
          </p:nvPr>
        </p:nvSpPr>
        <p:spPr>
          <a:xfrm>
            <a:off x="207601" y="3797043"/>
            <a:ext cx="3457820" cy="81000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асибо за внимание">
  <p:cSld name="Спасибо за внимание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модуля Заливка">
  <p:cSld name="2 модуля Заливка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4624685" y="1332293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4624685" y="846293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3"/>
          </p:nvPr>
        </p:nvSpPr>
        <p:spPr>
          <a:xfrm>
            <a:off x="4633667" y="846535"/>
            <a:ext cx="42565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251223" y="1335686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251223" y="849686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4"/>
          </p:nvPr>
        </p:nvSpPr>
        <p:spPr>
          <a:xfrm>
            <a:off x="293635" y="1387645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body" idx="5"/>
          </p:nvPr>
        </p:nvSpPr>
        <p:spPr>
          <a:xfrm>
            <a:off x="293635" y="1606313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6"/>
          </p:nvPr>
        </p:nvSpPr>
        <p:spPr>
          <a:xfrm>
            <a:off x="260204" y="849928"/>
            <a:ext cx="42565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модуля Заливка">
  <p:cSld name="3 модуля Заливка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253781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2682455" cy="304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3"/>
          </p:nvPr>
        </p:nvSpPr>
        <p:spPr>
          <a:xfrm>
            <a:off x="253604" y="846293"/>
            <a:ext cx="2806168" cy="48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3167016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3167016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4"/>
          </p:nvPr>
        </p:nvSpPr>
        <p:spPr>
          <a:xfrm>
            <a:off x="3209427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5"/>
          </p:nvPr>
        </p:nvSpPr>
        <p:spPr>
          <a:xfrm>
            <a:off x="3209427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6"/>
          </p:nvPr>
        </p:nvSpPr>
        <p:spPr>
          <a:xfrm>
            <a:off x="3166839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6085109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085109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7"/>
          </p:nvPr>
        </p:nvSpPr>
        <p:spPr>
          <a:xfrm>
            <a:off x="6127520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8"/>
          </p:nvPr>
        </p:nvSpPr>
        <p:spPr>
          <a:xfrm>
            <a:off x="6127520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9"/>
          </p:nvPr>
        </p:nvSpPr>
        <p:spPr>
          <a:xfrm>
            <a:off x="6084932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3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4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модуля Заливка">
  <p:cSld name="4 модуля Заливка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253635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244174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244174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4"/>
          </p:nvPr>
        </p:nvSpPr>
        <p:spPr>
          <a:xfrm>
            <a:off x="248415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5"/>
          </p:nvPr>
        </p:nvSpPr>
        <p:spPr>
          <a:xfrm>
            <a:off x="248415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6"/>
          </p:nvPr>
        </p:nvSpPr>
        <p:spPr>
          <a:xfrm>
            <a:off x="244157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4631471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463147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7"/>
          </p:nvPr>
        </p:nvSpPr>
        <p:spPr>
          <a:xfrm>
            <a:off x="467388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8"/>
          </p:nvPr>
        </p:nvSpPr>
        <p:spPr>
          <a:xfrm>
            <a:off x="467388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9"/>
          </p:nvPr>
        </p:nvSpPr>
        <p:spPr>
          <a:xfrm>
            <a:off x="463129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681275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681275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17"/>
          <p:cNvSpPr txBox="1">
            <a:spLocks noGrp="1"/>
          </p:cNvSpPr>
          <p:nvPr>
            <p:ph type="body" idx="13"/>
          </p:nvPr>
        </p:nvSpPr>
        <p:spPr>
          <a:xfrm>
            <a:off x="685516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4"/>
          </p:nvPr>
        </p:nvSpPr>
        <p:spPr>
          <a:xfrm>
            <a:off x="685516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5"/>
          </p:nvPr>
        </p:nvSpPr>
        <p:spPr>
          <a:xfrm>
            <a:off x="681258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широких модуля Заливка">
  <p:cSld name="4 широких модуля Заливка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>
            <a:off x="253781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4628149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4628149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3"/>
          </p:nvPr>
        </p:nvSpPr>
        <p:spPr>
          <a:xfrm>
            <a:off x="4670560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body" idx="4"/>
          </p:nvPr>
        </p:nvSpPr>
        <p:spPr>
          <a:xfrm>
            <a:off x="4670560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5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body" idx="6"/>
          </p:nvPr>
        </p:nvSpPr>
        <p:spPr>
          <a:xfrm>
            <a:off x="4637130" y="846535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251222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251222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7"/>
          </p:nvPr>
        </p:nvSpPr>
        <p:spPr>
          <a:xfrm>
            <a:off x="293634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8"/>
          </p:nvPr>
        </p:nvSpPr>
        <p:spPr>
          <a:xfrm>
            <a:off x="293634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4625591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4625591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9"/>
          </p:nvPr>
        </p:nvSpPr>
        <p:spPr>
          <a:xfrm>
            <a:off x="4668002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13"/>
          </p:nvPr>
        </p:nvSpPr>
        <p:spPr>
          <a:xfrm>
            <a:off x="4668002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14"/>
          </p:nvPr>
        </p:nvSpPr>
        <p:spPr>
          <a:xfrm>
            <a:off x="251046" y="263049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5"/>
          </p:nvPr>
        </p:nvSpPr>
        <p:spPr>
          <a:xfrm>
            <a:off x="4634572" y="2630499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модулей Заливка">
  <p:cSld name="6 модулей Заливка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253781" y="1332293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251223" y="3116257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251223" y="2630258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body" idx="4"/>
          </p:nvPr>
        </p:nvSpPr>
        <p:spPr>
          <a:xfrm>
            <a:off x="293634" y="3168216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body" idx="5"/>
          </p:nvPr>
        </p:nvSpPr>
        <p:spPr>
          <a:xfrm>
            <a:off x="293634" y="3386885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body" idx="6"/>
          </p:nvPr>
        </p:nvSpPr>
        <p:spPr>
          <a:xfrm>
            <a:off x="251045" y="2630499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3173733" y="1332293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3173733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19"/>
          <p:cNvSpPr txBox="1">
            <a:spLocks noGrp="1"/>
          </p:cNvSpPr>
          <p:nvPr>
            <p:ph type="body" idx="7"/>
          </p:nvPr>
        </p:nvSpPr>
        <p:spPr>
          <a:xfrm>
            <a:off x="3216145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body" idx="8"/>
          </p:nvPr>
        </p:nvSpPr>
        <p:spPr>
          <a:xfrm>
            <a:off x="3216145" y="1602921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body" idx="9"/>
          </p:nvPr>
        </p:nvSpPr>
        <p:spPr>
          <a:xfrm>
            <a:off x="3173556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3171175" y="3116257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3171175" y="2630258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13"/>
          </p:nvPr>
        </p:nvSpPr>
        <p:spPr>
          <a:xfrm>
            <a:off x="3213586" y="3168216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body" idx="14"/>
          </p:nvPr>
        </p:nvSpPr>
        <p:spPr>
          <a:xfrm>
            <a:off x="3213586" y="3386885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body" idx="15"/>
          </p:nvPr>
        </p:nvSpPr>
        <p:spPr>
          <a:xfrm>
            <a:off x="3170998" y="2630499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6085322" y="1332293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6085322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19"/>
          <p:cNvSpPr txBox="1">
            <a:spLocks noGrp="1"/>
          </p:cNvSpPr>
          <p:nvPr>
            <p:ph type="body" idx="16"/>
          </p:nvPr>
        </p:nvSpPr>
        <p:spPr>
          <a:xfrm>
            <a:off x="6127733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17"/>
          </p:nvPr>
        </p:nvSpPr>
        <p:spPr>
          <a:xfrm>
            <a:off x="6127733" y="1602921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body" idx="18"/>
          </p:nvPr>
        </p:nvSpPr>
        <p:spPr>
          <a:xfrm>
            <a:off x="6085145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6082764" y="3116257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6082764" y="2630258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19"/>
          <p:cNvSpPr txBox="1">
            <a:spLocks noGrp="1"/>
          </p:cNvSpPr>
          <p:nvPr>
            <p:ph type="body" idx="19"/>
          </p:nvPr>
        </p:nvSpPr>
        <p:spPr>
          <a:xfrm>
            <a:off x="6125175" y="3168216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20"/>
          </p:nvPr>
        </p:nvSpPr>
        <p:spPr>
          <a:xfrm>
            <a:off x="6125175" y="3386885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body" idx="21"/>
          </p:nvPr>
        </p:nvSpPr>
        <p:spPr>
          <a:xfrm>
            <a:off x="6082587" y="2630499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22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23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модулей Заливка">
  <p:cSld name="8 модулей Заливка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/>
          <p:nvPr/>
        </p:nvSpPr>
        <p:spPr>
          <a:xfrm>
            <a:off x="25378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" name="Google Shape;246;p20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251223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251223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4"/>
          </p:nvPr>
        </p:nvSpPr>
        <p:spPr>
          <a:xfrm>
            <a:off x="293634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5"/>
          </p:nvPr>
        </p:nvSpPr>
        <p:spPr>
          <a:xfrm>
            <a:off x="293634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body" idx="6"/>
          </p:nvPr>
        </p:nvSpPr>
        <p:spPr>
          <a:xfrm>
            <a:off x="25104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243840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243840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7"/>
          </p:nvPr>
        </p:nvSpPr>
        <p:spPr>
          <a:xfrm>
            <a:off x="248081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8"/>
          </p:nvPr>
        </p:nvSpPr>
        <p:spPr>
          <a:xfrm>
            <a:off x="248081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9"/>
          </p:nvPr>
        </p:nvSpPr>
        <p:spPr>
          <a:xfrm>
            <a:off x="243822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2435842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2435842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p20"/>
          <p:cNvSpPr txBox="1">
            <a:spLocks noGrp="1"/>
          </p:cNvSpPr>
          <p:nvPr>
            <p:ph type="body" idx="13"/>
          </p:nvPr>
        </p:nvSpPr>
        <p:spPr>
          <a:xfrm>
            <a:off x="2478253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body" idx="14"/>
          </p:nvPr>
        </p:nvSpPr>
        <p:spPr>
          <a:xfrm>
            <a:off x="2478253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body" idx="15"/>
          </p:nvPr>
        </p:nvSpPr>
        <p:spPr>
          <a:xfrm>
            <a:off x="243566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4630873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4630873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20"/>
          <p:cNvSpPr txBox="1">
            <a:spLocks noGrp="1"/>
          </p:cNvSpPr>
          <p:nvPr>
            <p:ph type="body" idx="16"/>
          </p:nvPr>
        </p:nvSpPr>
        <p:spPr>
          <a:xfrm>
            <a:off x="4673284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body" idx="17"/>
          </p:nvPr>
        </p:nvSpPr>
        <p:spPr>
          <a:xfrm>
            <a:off x="4673284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body" idx="18"/>
          </p:nvPr>
        </p:nvSpPr>
        <p:spPr>
          <a:xfrm>
            <a:off x="4630697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4628315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4628315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19"/>
          </p:nvPr>
        </p:nvSpPr>
        <p:spPr>
          <a:xfrm>
            <a:off x="4670726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body" idx="20"/>
          </p:nvPr>
        </p:nvSpPr>
        <p:spPr>
          <a:xfrm>
            <a:off x="4670726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body" idx="21"/>
          </p:nvPr>
        </p:nvSpPr>
        <p:spPr>
          <a:xfrm>
            <a:off x="4628138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20"/>
          <p:cNvSpPr/>
          <p:nvPr/>
        </p:nvSpPr>
        <p:spPr>
          <a:xfrm>
            <a:off x="6812902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6812902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body" idx="22"/>
          </p:nvPr>
        </p:nvSpPr>
        <p:spPr>
          <a:xfrm>
            <a:off x="6855313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body" idx="23"/>
          </p:nvPr>
        </p:nvSpPr>
        <p:spPr>
          <a:xfrm>
            <a:off x="6855313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body" idx="24"/>
          </p:nvPr>
        </p:nvSpPr>
        <p:spPr>
          <a:xfrm>
            <a:off x="6812726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6810344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6810344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20"/>
          <p:cNvSpPr txBox="1">
            <a:spLocks noGrp="1"/>
          </p:cNvSpPr>
          <p:nvPr>
            <p:ph type="body" idx="25"/>
          </p:nvPr>
        </p:nvSpPr>
        <p:spPr>
          <a:xfrm>
            <a:off x="6852755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body" idx="26"/>
          </p:nvPr>
        </p:nvSpPr>
        <p:spPr>
          <a:xfrm>
            <a:off x="6852755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27"/>
          </p:nvPr>
        </p:nvSpPr>
        <p:spPr>
          <a:xfrm>
            <a:off x="6810167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285" name="Google Shape;285;p20"/>
          <p:cNvSpPr txBox="1">
            <a:spLocks noGrp="1"/>
          </p:cNvSpPr>
          <p:nvPr>
            <p:ph type="body" idx="2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body" idx="2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кластерами (основной вариант)">
  <p:cSld name="Титульный с кластерами (основной вариант)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01" y="571"/>
            <a:ext cx="8547610" cy="480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модуля и вывод Заливка">
  <p:cSld name="4 модуля и вывод Заливка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/>
          <p:nvPr/>
        </p:nvSpPr>
        <p:spPr>
          <a:xfrm>
            <a:off x="253781" y="1332294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21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4628149" y="1332294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4628149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21"/>
          <p:cNvSpPr txBox="1">
            <a:spLocks noGrp="1"/>
          </p:cNvSpPr>
          <p:nvPr>
            <p:ph type="body" idx="3"/>
          </p:nvPr>
        </p:nvSpPr>
        <p:spPr>
          <a:xfrm>
            <a:off x="4670560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body" idx="4"/>
          </p:nvPr>
        </p:nvSpPr>
        <p:spPr>
          <a:xfrm>
            <a:off x="4670560" y="1602921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body" idx="5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body" idx="6"/>
          </p:nvPr>
        </p:nvSpPr>
        <p:spPr>
          <a:xfrm>
            <a:off x="4637130" y="846535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253781" y="2880648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253781" y="2394647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21"/>
          <p:cNvSpPr txBox="1">
            <a:spLocks noGrp="1"/>
          </p:cNvSpPr>
          <p:nvPr>
            <p:ph type="body" idx="7"/>
          </p:nvPr>
        </p:nvSpPr>
        <p:spPr>
          <a:xfrm>
            <a:off x="296192" y="293260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body" idx="8"/>
          </p:nvPr>
        </p:nvSpPr>
        <p:spPr>
          <a:xfrm>
            <a:off x="296192" y="3151275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4628149" y="2880648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1"/>
          <p:cNvSpPr/>
          <p:nvPr/>
        </p:nvSpPr>
        <p:spPr>
          <a:xfrm>
            <a:off x="4628149" y="2394647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" name="Google Shape;305;p21"/>
          <p:cNvSpPr txBox="1">
            <a:spLocks noGrp="1"/>
          </p:cNvSpPr>
          <p:nvPr>
            <p:ph type="body" idx="9"/>
          </p:nvPr>
        </p:nvSpPr>
        <p:spPr>
          <a:xfrm>
            <a:off x="4670560" y="293260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body" idx="13"/>
          </p:nvPr>
        </p:nvSpPr>
        <p:spPr>
          <a:xfrm>
            <a:off x="4670560" y="3151275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body" idx="14"/>
          </p:nvPr>
        </p:nvSpPr>
        <p:spPr>
          <a:xfrm>
            <a:off x="253604" y="239488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body" idx="15"/>
          </p:nvPr>
        </p:nvSpPr>
        <p:spPr>
          <a:xfrm>
            <a:off x="4637130" y="2394889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254858" y="3936127"/>
            <a:ext cx="8637920" cy="71456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E65907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21"/>
          <p:cNvSpPr txBox="1">
            <a:spLocks noGrp="1"/>
          </p:cNvSpPr>
          <p:nvPr>
            <p:ph type="body" idx="16"/>
          </p:nvPr>
        </p:nvSpPr>
        <p:spPr>
          <a:xfrm>
            <a:off x="251223" y="3936014"/>
            <a:ext cx="8641556" cy="71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312" name="Google Shape;312;p21"/>
          <p:cNvSpPr txBox="1">
            <a:spLocks noGrp="1"/>
          </p:cNvSpPr>
          <p:nvPr>
            <p:ph type="body" idx="1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body" idx="1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модуля Обводка">
  <p:cSld name="2 модуля Обводка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/>
          <p:nvPr/>
        </p:nvSpPr>
        <p:spPr>
          <a:xfrm>
            <a:off x="4624685" y="1332293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2"/>
          <p:cNvSpPr/>
          <p:nvPr/>
        </p:nvSpPr>
        <p:spPr>
          <a:xfrm>
            <a:off x="4624685" y="846293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body" idx="2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2"/>
          <p:cNvSpPr txBox="1">
            <a:spLocks noGrp="1"/>
          </p:cNvSpPr>
          <p:nvPr>
            <p:ph type="body" idx="3"/>
          </p:nvPr>
        </p:nvSpPr>
        <p:spPr>
          <a:xfrm>
            <a:off x="4624685" y="846535"/>
            <a:ext cx="426809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22" name="Google Shape;322;p22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251223" y="1335686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251223" y="849686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22"/>
          <p:cNvSpPr txBox="1">
            <a:spLocks noGrp="1"/>
          </p:cNvSpPr>
          <p:nvPr>
            <p:ph type="body" idx="4"/>
          </p:nvPr>
        </p:nvSpPr>
        <p:spPr>
          <a:xfrm>
            <a:off x="293635" y="1387645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2"/>
          <p:cNvSpPr txBox="1">
            <a:spLocks noGrp="1"/>
          </p:cNvSpPr>
          <p:nvPr>
            <p:ph type="body" idx="5"/>
          </p:nvPr>
        </p:nvSpPr>
        <p:spPr>
          <a:xfrm>
            <a:off x="293635" y="1606313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2"/>
          <p:cNvSpPr txBox="1">
            <a:spLocks noGrp="1"/>
          </p:cNvSpPr>
          <p:nvPr>
            <p:ph type="body" idx="6"/>
          </p:nvPr>
        </p:nvSpPr>
        <p:spPr>
          <a:xfrm>
            <a:off x="260204" y="849928"/>
            <a:ext cx="42565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2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2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модуля Обводка">
  <p:cSld name="3 модуля Обводка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/>
          <p:nvPr/>
        </p:nvSpPr>
        <p:spPr>
          <a:xfrm>
            <a:off x="253781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23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3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2682455" cy="304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3"/>
          <p:cNvSpPr txBox="1">
            <a:spLocks noGrp="1"/>
          </p:cNvSpPr>
          <p:nvPr>
            <p:ph type="body" idx="3"/>
          </p:nvPr>
        </p:nvSpPr>
        <p:spPr>
          <a:xfrm>
            <a:off x="253604" y="846293"/>
            <a:ext cx="2806168" cy="48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3167016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3167016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23"/>
          <p:cNvSpPr txBox="1">
            <a:spLocks noGrp="1"/>
          </p:cNvSpPr>
          <p:nvPr>
            <p:ph type="body" idx="4"/>
          </p:nvPr>
        </p:nvSpPr>
        <p:spPr>
          <a:xfrm>
            <a:off x="3209427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23"/>
          <p:cNvSpPr txBox="1">
            <a:spLocks noGrp="1"/>
          </p:cNvSpPr>
          <p:nvPr>
            <p:ph type="body" idx="5"/>
          </p:nvPr>
        </p:nvSpPr>
        <p:spPr>
          <a:xfrm>
            <a:off x="3209427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body" idx="6"/>
          </p:nvPr>
        </p:nvSpPr>
        <p:spPr>
          <a:xfrm>
            <a:off x="3166839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3"/>
          <p:cNvSpPr/>
          <p:nvPr/>
        </p:nvSpPr>
        <p:spPr>
          <a:xfrm>
            <a:off x="6085109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3"/>
          <p:cNvSpPr/>
          <p:nvPr/>
        </p:nvSpPr>
        <p:spPr>
          <a:xfrm>
            <a:off x="6085109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7"/>
          </p:nvPr>
        </p:nvSpPr>
        <p:spPr>
          <a:xfrm>
            <a:off x="6127520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body" idx="8"/>
          </p:nvPr>
        </p:nvSpPr>
        <p:spPr>
          <a:xfrm>
            <a:off x="6127520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3"/>
          <p:cNvSpPr txBox="1">
            <a:spLocks noGrp="1"/>
          </p:cNvSpPr>
          <p:nvPr>
            <p:ph type="body" idx="9"/>
          </p:nvPr>
        </p:nvSpPr>
        <p:spPr>
          <a:xfrm>
            <a:off x="6084932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3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47" name="Google Shape;347;p23"/>
          <p:cNvSpPr txBox="1">
            <a:spLocks noGrp="1"/>
          </p:cNvSpPr>
          <p:nvPr>
            <p:ph type="body" idx="13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3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3"/>
          <p:cNvSpPr txBox="1">
            <a:spLocks noGrp="1"/>
          </p:cNvSpPr>
          <p:nvPr>
            <p:ph type="body" idx="14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модуля Обводка">
  <p:cSld name="4 модуля Обводка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/>
          <p:nvPr/>
        </p:nvSpPr>
        <p:spPr>
          <a:xfrm>
            <a:off x="253781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24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4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4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56" name="Google Shape;356;p24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244174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244174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24"/>
          <p:cNvSpPr txBox="1">
            <a:spLocks noGrp="1"/>
          </p:cNvSpPr>
          <p:nvPr>
            <p:ph type="body" idx="4"/>
          </p:nvPr>
        </p:nvSpPr>
        <p:spPr>
          <a:xfrm>
            <a:off x="248415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24"/>
          <p:cNvSpPr txBox="1">
            <a:spLocks noGrp="1"/>
          </p:cNvSpPr>
          <p:nvPr>
            <p:ph type="body" idx="5"/>
          </p:nvPr>
        </p:nvSpPr>
        <p:spPr>
          <a:xfrm>
            <a:off x="248415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24"/>
          <p:cNvSpPr txBox="1">
            <a:spLocks noGrp="1"/>
          </p:cNvSpPr>
          <p:nvPr>
            <p:ph type="body" idx="6"/>
          </p:nvPr>
        </p:nvSpPr>
        <p:spPr>
          <a:xfrm>
            <a:off x="244157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4"/>
          <p:cNvSpPr/>
          <p:nvPr/>
        </p:nvSpPr>
        <p:spPr>
          <a:xfrm>
            <a:off x="4631471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463147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24"/>
          <p:cNvSpPr txBox="1">
            <a:spLocks noGrp="1"/>
          </p:cNvSpPr>
          <p:nvPr>
            <p:ph type="body" idx="7"/>
          </p:nvPr>
        </p:nvSpPr>
        <p:spPr>
          <a:xfrm>
            <a:off x="467388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4"/>
          <p:cNvSpPr txBox="1">
            <a:spLocks noGrp="1"/>
          </p:cNvSpPr>
          <p:nvPr>
            <p:ph type="body" idx="8"/>
          </p:nvPr>
        </p:nvSpPr>
        <p:spPr>
          <a:xfrm>
            <a:off x="467388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body" idx="9"/>
          </p:nvPr>
        </p:nvSpPr>
        <p:spPr>
          <a:xfrm>
            <a:off x="463129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681275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681275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24"/>
          <p:cNvSpPr txBox="1">
            <a:spLocks noGrp="1"/>
          </p:cNvSpPr>
          <p:nvPr>
            <p:ph type="body" idx="13"/>
          </p:nvPr>
        </p:nvSpPr>
        <p:spPr>
          <a:xfrm>
            <a:off x="685516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4"/>
          <p:cNvSpPr txBox="1">
            <a:spLocks noGrp="1"/>
          </p:cNvSpPr>
          <p:nvPr>
            <p:ph type="body" idx="14"/>
          </p:nvPr>
        </p:nvSpPr>
        <p:spPr>
          <a:xfrm>
            <a:off x="685516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body" idx="15"/>
          </p:nvPr>
        </p:nvSpPr>
        <p:spPr>
          <a:xfrm>
            <a:off x="681258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4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широких модуля Обводка">
  <p:cSld name="4 широких модуля Обводка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253781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25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4628149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4628149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25"/>
          <p:cNvSpPr txBox="1">
            <a:spLocks noGrp="1"/>
          </p:cNvSpPr>
          <p:nvPr>
            <p:ph type="body" idx="3"/>
          </p:nvPr>
        </p:nvSpPr>
        <p:spPr>
          <a:xfrm>
            <a:off x="4670560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"/>
          <p:cNvSpPr txBox="1">
            <a:spLocks noGrp="1"/>
          </p:cNvSpPr>
          <p:nvPr>
            <p:ph type="body" idx="4"/>
          </p:nvPr>
        </p:nvSpPr>
        <p:spPr>
          <a:xfrm>
            <a:off x="4670560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Google Shape;384;p25"/>
          <p:cNvSpPr txBox="1">
            <a:spLocks noGrp="1"/>
          </p:cNvSpPr>
          <p:nvPr>
            <p:ph type="body" idx="5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"/>
          <p:cNvSpPr txBox="1">
            <a:spLocks noGrp="1"/>
          </p:cNvSpPr>
          <p:nvPr>
            <p:ph type="body" idx="6"/>
          </p:nvPr>
        </p:nvSpPr>
        <p:spPr>
          <a:xfrm>
            <a:off x="4637130" y="846535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251222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251222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25"/>
          <p:cNvSpPr txBox="1">
            <a:spLocks noGrp="1"/>
          </p:cNvSpPr>
          <p:nvPr>
            <p:ph type="body" idx="7"/>
          </p:nvPr>
        </p:nvSpPr>
        <p:spPr>
          <a:xfrm>
            <a:off x="293634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25"/>
          <p:cNvSpPr txBox="1">
            <a:spLocks noGrp="1"/>
          </p:cNvSpPr>
          <p:nvPr>
            <p:ph type="body" idx="8"/>
          </p:nvPr>
        </p:nvSpPr>
        <p:spPr>
          <a:xfrm>
            <a:off x="293634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625591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5"/>
          <p:cNvSpPr/>
          <p:nvPr/>
        </p:nvSpPr>
        <p:spPr>
          <a:xfrm>
            <a:off x="4625591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25"/>
          <p:cNvSpPr txBox="1">
            <a:spLocks noGrp="1"/>
          </p:cNvSpPr>
          <p:nvPr>
            <p:ph type="body" idx="9"/>
          </p:nvPr>
        </p:nvSpPr>
        <p:spPr>
          <a:xfrm>
            <a:off x="4668002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"/>
          <p:cNvSpPr txBox="1">
            <a:spLocks noGrp="1"/>
          </p:cNvSpPr>
          <p:nvPr>
            <p:ph type="body" idx="13"/>
          </p:nvPr>
        </p:nvSpPr>
        <p:spPr>
          <a:xfrm>
            <a:off x="4668002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body" idx="14"/>
          </p:nvPr>
        </p:nvSpPr>
        <p:spPr>
          <a:xfrm>
            <a:off x="251046" y="263049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body" idx="15"/>
          </p:nvPr>
        </p:nvSpPr>
        <p:spPr>
          <a:xfrm>
            <a:off x="4634572" y="2630499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97" name="Google Shape;397;p25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модулей Обводка">
  <p:cSld name="8 модулей Обводка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/>
          <p:nvPr/>
        </p:nvSpPr>
        <p:spPr>
          <a:xfrm>
            <a:off x="25378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6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26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6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6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251223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251223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26"/>
          <p:cNvSpPr txBox="1">
            <a:spLocks noGrp="1"/>
          </p:cNvSpPr>
          <p:nvPr>
            <p:ph type="body" idx="4"/>
          </p:nvPr>
        </p:nvSpPr>
        <p:spPr>
          <a:xfrm>
            <a:off x="293634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6"/>
          <p:cNvSpPr txBox="1">
            <a:spLocks noGrp="1"/>
          </p:cNvSpPr>
          <p:nvPr>
            <p:ph type="body" idx="5"/>
          </p:nvPr>
        </p:nvSpPr>
        <p:spPr>
          <a:xfrm>
            <a:off x="293634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6"/>
          <p:cNvSpPr txBox="1">
            <a:spLocks noGrp="1"/>
          </p:cNvSpPr>
          <p:nvPr>
            <p:ph type="body" idx="6"/>
          </p:nvPr>
        </p:nvSpPr>
        <p:spPr>
          <a:xfrm>
            <a:off x="25104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243840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6"/>
          <p:cNvSpPr/>
          <p:nvPr/>
        </p:nvSpPr>
        <p:spPr>
          <a:xfrm>
            <a:off x="243840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26"/>
          <p:cNvSpPr txBox="1">
            <a:spLocks noGrp="1"/>
          </p:cNvSpPr>
          <p:nvPr>
            <p:ph type="body" idx="7"/>
          </p:nvPr>
        </p:nvSpPr>
        <p:spPr>
          <a:xfrm>
            <a:off x="248081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6"/>
          <p:cNvSpPr txBox="1">
            <a:spLocks noGrp="1"/>
          </p:cNvSpPr>
          <p:nvPr>
            <p:ph type="body" idx="8"/>
          </p:nvPr>
        </p:nvSpPr>
        <p:spPr>
          <a:xfrm>
            <a:off x="248081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26"/>
          <p:cNvSpPr txBox="1">
            <a:spLocks noGrp="1"/>
          </p:cNvSpPr>
          <p:nvPr>
            <p:ph type="body" idx="9"/>
          </p:nvPr>
        </p:nvSpPr>
        <p:spPr>
          <a:xfrm>
            <a:off x="243822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2435842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2435842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body" idx="13"/>
          </p:nvPr>
        </p:nvSpPr>
        <p:spPr>
          <a:xfrm>
            <a:off x="2478253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14"/>
          </p:nvPr>
        </p:nvSpPr>
        <p:spPr>
          <a:xfrm>
            <a:off x="2478253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body" idx="15"/>
          </p:nvPr>
        </p:nvSpPr>
        <p:spPr>
          <a:xfrm>
            <a:off x="243566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4630873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6"/>
          <p:cNvSpPr/>
          <p:nvPr/>
        </p:nvSpPr>
        <p:spPr>
          <a:xfrm>
            <a:off x="4630873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26"/>
          <p:cNvSpPr txBox="1">
            <a:spLocks noGrp="1"/>
          </p:cNvSpPr>
          <p:nvPr>
            <p:ph type="body" idx="16"/>
          </p:nvPr>
        </p:nvSpPr>
        <p:spPr>
          <a:xfrm>
            <a:off x="4673284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4" name="Google Shape;424;p26"/>
          <p:cNvSpPr txBox="1">
            <a:spLocks noGrp="1"/>
          </p:cNvSpPr>
          <p:nvPr>
            <p:ph type="body" idx="17"/>
          </p:nvPr>
        </p:nvSpPr>
        <p:spPr>
          <a:xfrm>
            <a:off x="4673284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body" idx="18"/>
          </p:nvPr>
        </p:nvSpPr>
        <p:spPr>
          <a:xfrm>
            <a:off x="4630697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4628315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6"/>
          <p:cNvSpPr/>
          <p:nvPr/>
        </p:nvSpPr>
        <p:spPr>
          <a:xfrm>
            <a:off x="4628315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p26"/>
          <p:cNvSpPr txBox="1">
            <a:spLocks noGrp="1"/>
          </p:cNvSpPr>
          <p:nvPr>
            <p:ph type="body" idx="19"/>
          </p:nvPr>
        </p:nvSpPr>
        <p:spPr>
          <a:xfrm>
            <a:off x="4670726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6"/>
          <p:cNvSpPr txBox="1">
            <a:spLocks noGrp="1"/>
          </p:cNvSpPr>
          <p:nvPr>
            <p:ph type="body" idx="20"/>
          </p:nvPr>
        </p:nvSpPr>
        <p:spPr>
          <a:xfrm>
            <a:off x="4670726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6"/>
          <p:cNvSpPr txBox="1">
            <a:spLocks noGrp="1"/>
          </p:cNvSpPr>
          <p:nvPr>
            <p:ph type="body" idx="21"/>
          </p:nvPr>
        </p:nvSpPr>
        <p:spPr>
          <a:xfrm>
            <a:off x="4628138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6812902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6812902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26"/>
          <p:cNvSpPr txBox="1">
            <a:spLocks noGrp="1"/>
          </p:cNvSpPr>
          <p:nvPr>
            <p:ph type="body" idx="22"/>
          </p:nvPr>
        </p:nvSpPr>
        <p:spPr>
          <a:xfrm>
            <a:off x="6855313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body" idx="23"/>
          </p:nvPr>
        </p:nvSpPr>
        <p:spPr>
          <a:xfrm>
            <a:off x="6855313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6"/>
          <p:cNvSpPr txBox="1">
            <a:spLocks noGrp="1"/>
          </p:cNvSpPr>
          <p:nvPr>
            <p:ph type="body" idx="24"/>
          </p:nvPr>
        </p:nvSpPr>
        <p:spPr>
          <a:xfrm>
            <a:off x="6812726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6810344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6"/>
          <p:cNvSpPr/>
          <p:nvPr/>
        </p:nvSpPr>
        <p:spPr>
          <a:xfrm>
            <a:off x="6810344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26"/>
          <p:cNvSpPr txBox="1">
            <a:spLocks noGrp="1"/>
          </p:cNvSpPr>
          <p:nvPr>
            <p:ph type="body" idx="25"/>
          </p:nvPr>
        </p:nvSpPr>
        <p:spPr>
          <a:xfrm>
            <a:off x="6852755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6"/>
          <p:cNvSpPr txBox="1">
            <a:spLocks noGrp="1"/>
          </p:cNvSpPr>
          <p:nvPr>
            <p:ph type="body" idx="26"/>
          </p:nvPr>
        </p:nvSpPr>
        <p:spPr>
          <a:xfrm>
            <a:off x="6852755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body" idx="27"/>
          </p:nvPr>
        </p:nvSpPr>
        <p:spPr>
          <a:xfrm>
            <a:off x="6810167" y="2630499"/>
            <a:ext cx="2077494" cy="485775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42" name="Google Shape;442;p26"/>
          <p:cNvSpPr txBox="1">
            <a:spLocks noGrp="1"/>
          </p:cNvSpPr>
          <p:nvPr>
            <p:ph type="body" idx="2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6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Google Shape;444;p26"/>
          <p:cNvSpPr txBox="1">
            <a:spLocks noGrp="1"/>
          </p:cNvSpPr>
          <p:nvPr>
            <p:ph type="body" idx="2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дуль и контент">
  <p:cSld name="Модуль и контент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"/>
          <p:cNvSpPr/>
          <p:nvPr/>
        </p:nvSpPr>
        <p:spPr>
          <a:xfrm>
            <a:off x="253781" y="1332294"/>
            <a:ext cx="4263564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7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27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7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7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7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52" name="Google Shape;452;p27"/>
          <p:cNvSpPr txBox="1">
            <a:spLocks noGrp="1"/>
          </p:cNvSpPr>
          <p:nvPr>
            <p:ph type="body" idx="4"/>
          </p:nvPr>
        </p:nvSpPr>
        <p:spPr>
          <a:xfrm>
            <a:off x="4625652" y="846293"/>
            <a:ext cx="4221770" cy="344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7"/>
          <p:cNvSpPr txBox="1">
            <a:spLocks noGrp="1"/>
          </p:cNvSpPr>
          <p:nvPr>
            <p:ph type="body" idx="5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body" idx="6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дуль и 2 вертикальных контента">
  <p:cSld name="Модуль и 2 вертикальных контента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"/>
          <p:cNvSpPr/>
          <p:nvPr/>
        </p:nvSpPr>
        <p:spPr>
          <a:xfrm>
            <a:off x="253781" y="1332294"/>
            <a:ext cx="2806126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9" name="Google Shape;459;p28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8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2682455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8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802377" cy="48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8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63" name="Google Shape;463;p28"/>
          <p:cNvSpPr txBox="1">
            <a:spLocks noGrp="1"/>
          </p:cNvSpPr>
          <p:nvPr>
            <p:ph type="body" idx="4"/>
          </p:nvPr>
        </p:nvSpPr>
        <p:spPr>
          <a:xfrm>
            <a:off x="3172179" y="846293"/>
            <a:ext cx="2802200" cy="344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8"/>
          <p:cNvSpPr txBox="1">
            <a:spLocks noGrp="1"/>
          </p:cNvSpPr>
          <p:nvPr>
            <p:ph type="body" idx="5"/>
          </p:nvPr>
        </p:nvSpPr>
        <p:spPr>
          <a:xfrm>
            <a:off x="6088615" y="846293"/>
            <a:ext cx="2802200" cy="344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8"/>
          <p:cNvSpPr txBox="1">
            <a:spLocks noGrp="1"/>
          </p:cNvSpPr>
          <p:nvPr>
            <p:ph type="body" idx="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body" idx="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дуль и 2 горизонтальных контента">
  <p:cSld name="Модуль и 2 горизонтальных контента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/>
          <p:nvPr/>
        </p:nvSpPr>
        <p:spPr>
          <a:xfrm>
            <a:off x="253781" y="1332294"/>
            <a:ext cx="3534788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9"/>
          <p:cNvSpPr/>
          <p:nvPr/>
        </p:nvSpPr>
        <p:spPr>
          <a:xfrm>
            <a:off x="253781" y="846293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29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3379004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9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3379004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9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353006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9"/>
          <p:cNvSpPr txBox="1">
            <a:spLocks noGrp="1"/>
          </p:cNvSpPr>
          <p:nvPr>
            <p:ph type="body" idx="4"/>
          </p:nvPr>
        </p:nvSpPr>
        <p:spPr>
          <a:xfrm>
            <a:off x="3896916" y="850389"/>
            <a:ext cx="4995863" cy="166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9"/>
          <p:cNvSpPr txBox="1">
            <a:spLocks noGrp="1"/>
          </p:cNvSpPr>
          <p:nvPr>
            <p:ph type="body" idx="5"/>
          </p:nvPr>
        </p:nvSpPr>
        <p:spPr>
          <a:xfrm>
            <a:off x="3896916" y="2625328"/>
            <a:ext cx="4995863" cy="167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9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77" name="Google Shape;477;p29"/>
          <p:cNvSpPr txBox="1">
            <a:spLocks noGrp="1"/>
          </p:cNvSpPr>
          <p:nvPr>
            <p:ph type="body" idx="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9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9"/>
          <p:cNvSpPr txBox="1">
            <a:spLocks noGrp="1"/>
          </p:cNvSpPr>
          <p:nvPr>
            <p:ph type="body" idx="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2 строки">
  <p:cSld name="Заголовок 2 строки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/>
          <p:nvPr/>
        </p:nvSpPr>
        <p:spPr>
          <a:xfrm>
            <a:off x="253781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0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30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" name="Google Shape;484;p30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30"/>
          <p:cNvSpPr/>
          <p:nvPr/>
        </p:nvSpPr>
        <p:spPr>
          <a:xfrm>
            <a:off x="4624685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0"/>
          <p:cNvSpPr/>
          <p:nvPr/>
        </p:nvSpPr>
        <p:spPr>
          <a:xfrm>
            <a:off x="4624685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7" name="Google Shape;487;p30"/>
          <p:cNvSpPr txBox="1">
            <a:spLocks noGrp="1"/>
          </p:cNvSpPr>
          <p:nvPr>
            <p:ph type="body" idx="3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30"/>
          <p:cNvSpPr txBox="1">
            <a:spLocks noGrp="1"/>
          </p:cNvSpPr>
          <p:nvPr>
            <p:ph type="body" idx="4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30"/>
          <p:cNvSpPr txBox="1">
            <a:spLocks noGrp="1"/>
          </p:cNvSpPr>
          <p:nvPr>
            <p:ph type="body" idx="5"/>
          </p:nvPr>
        </p:nvSpPr>
        <p:spPr>
          <a:xfrm>
            <a:off x="4633666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30"/>
          <p:cNvSpPr txBox="1">
            <a:spLocks noGrp="1"/>
          </p:cNvSpPr>
          <p:nvPr>
            <p:ph type="body" idx="6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30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92" name="Google Shape;492;p30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30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4" name="Google Shape;494;p30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без кластеров (основной вариант)">
  <p:cSld name="1_Титульный без кластеров (основной вариант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3 строки">
  <p:cSld name="Заголовок 3 строки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"/>
          <p:cNvSpPr/>
          <p:nvPr/>
        </p:nvSpPr>
        <p:spPr>
          <a:xfrm>
            <a:off x="253781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1"/>
          <p:cNvSpPr/>
          <p:nvPr/>
        </p:nvSpPr>
        <p:spPr>
          <a:xfrm>
            <a:off x="253781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8" name="Google Shape;498;p31"/>
          <p:cNvSpPr txBox="1">
            <a:spLocks noGrp="1"/>
          </p:cNvSpPr>
          <p:nvPr>
            <p:ph type="body" idx="1"/>
          </p:nvPr>
        </p:nvSpPr>
        <p:spPr>
          <a:xfrm>
            <a:off x="296192" y="1627278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31"/>
          <p:cNvSpPr txBox="1">
            <a:spLocks noGrp="1"/>
          </p:cNvSpPr>
          <p:nvPr>
            <p:ph type="body" idx="2"/>
          </p:nvPr>
        </p:nvSpPr>
        <p:spPr>
          <a:xfrm>
            <a:off x="296192" y="1845946"/>
            <a:ext cx="4075661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31"/>
          <p:cNvSpPr/>
          <p:nvPr/>
        </p:nvSpPr>
        <p:spPr>
          <a:xfrm>
            <a:off x="4624685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1"/>
          <p:cNvSpPr/>
          <p:nvPr/>
        </p:nvSpPr>
        <p:spPr>
          <a:xfrm>
            <a:off x="4624685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2" name="Google Shape;502;p31"/>
          <p:cNvSpPr txBox="1">
            <a:spLocks noGrp="1"/>
          </p:cNvSpPr>
          <p:nvPr>
            <p:ph type="body" idx="3"/>
          </p:nvPr>
        </p:nvSpPr>
        <p:spPr>
          <a:xfrm>
            <a:off x="4667097" y="1627278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31"/>
          <p:cNvSpPr txBox="1">
            <a:spLocks noGrp="1"/>
          </p:cNvSpPr>
          <p:nvPr>
            <p:ph type="body" idx="4"/>
          </p:nvPr>
        </p:nvSpPr>
        <p:spPr>
          <a:xfrm>
            <a:off x="4667097" y="1845946"/>
            <a:ext cx="4075661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31"/>
          <p:cNvSpPr txBox="1">
            <a:spLocks noGrp="1"/>
          </p:cNvSpPr>
          <p:nvPr>
            <p:ph type="body" idx="5"/>
          </p:nvPr>
        </p:nvSpPr>
        <p:spPr>
          <a:xfrm>
            <a:off x="4633666" y="1089561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31"/>
          <p:cNvSpPr txBox="1">
            <a:spLocks noGrp="1"/>
          </p:cNvSpPr>
          <p:nvPr>
            <p:ph type="body" idx="6"/>
          </p:nvPr>
        </p:nvSpPr>
        <p:spPr>
          <a:xfrm>
            <a:off x="253604" y="109492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31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07" name="Google Shape;507;p31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86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9" name="Google Shape;509;p31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дескриптор">
  <p:cSld name="Заголовок+дескриптор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/>
          <p:nvPr/>
        </p:nvSpPr>
        <p:spPr>
          <a:xfrm>
            <a:off x="253781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2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32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32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32"/>
          <p:cNvSpPr/>
          <p:nvPr/>
        </p:nvSpPr>
        <p:spPr>
          <a:xfrm>
            <a:off x="4624685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2"/>
          <p:cNvSpPr/>
          <p:nvPr/>
        </p:nvSpPr>
        <p:spPr>
          <a:xfrm>
            <a:off x="4624685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7" name="Google Shape;517;p32"/>
          <p:cNvSpPr txBox="1">
            <a:spLocks noGrp="1"/>
          </p:cNvSpPr>
          <p:nvPr>
            <p:ph type="body" idx="3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body" idx="4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body" idx="5"/>
          </p:nvPr>
        </p:nvSpPr>
        <p:spPr>
          <a:xfrm>
            <a:off x="4633666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body" idx="6"/>
          </p:nvPr>
        </p:nvSpPr>
        <p:spPr>
          <a:xfrm>
            <a:off x="255640" y="545236"/>
            <a:ext cx="644996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body" idx="7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3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23" name="Google Shape;523;p32"/>
          <p:cNvSpPr txBox="1">
            <a:spLocks noGrp="1"/>
          </p:cNvSpPr>
          <p:nvPr>
            <p:ph type="body" idx="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4" name="Google Shape;524;p32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27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32"/>
          <p:cNvSpPr txBox="1">
            <a:spLocks noGrp="1"/>
          </p:cNvSpPr>
          <p:nvPr>
            <p:ph type="body" idx="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надзаголовок">
  <p:cSld name="Заголовок+надзаголовок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"/>
          <p:cNvSpPr/>
          <p:nvPr/>
        </p:nvSpPr>
        <p:spPr>
          <a:xfrm>
            <a:off x="253781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3"/>
          <p:cNvSpPr/>
          <p:nvPr/>
        </p:nvSpPr>
        <p:spPr>
          <a:xfrm>
            <a:off x="253781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33"/>
          <p:cNvSpPr txBox="1">
            <a:spLocks noGrp="1"/>
          </p:cNvSpPr>
          <p:nvPr>
            <p:ph type="body" idx="1"/>
          </p:nvPr>
        </p:nvSpPr>
        <p:spPr>
          <a:xfrm>
            <a:off x="296192" y="1627278"/>
            <a:ext cx="418300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body" idx="2"/>
          </p:nvPr>
        </p:nvSpPr>
        <p:spPr>
          <a:xfrm>
            <a:off x="296192" y="1845946"/>
            <a:ext cx="4183001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4624685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3"/>
          <p:cNvSpPr/>
          <p:nvPr/>
        </p:nvSpPr>
        <p:spPr>
          <a:xfrm>
            <a:off x="4624685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3" name="Google Shape;533;p33"/>
          <p:cNvSpPr txBox="1">
            <a:spLocks noGrp="1"/>
          </p:cNvSpPr>
          <p:nvPr>
            <p:ph type="body" idx="3"/>
          </p:nvPr>
        </p:nvSpPr>
        <p:spPr>
          <a:xfrm>
            <a:off x="4667097" y="1627278"/>
            <a:ext cx="4180712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body" idx="4"/>
          </p:nvPr>
        </p:nvSpPr>
        <p:spPr>
          <a:xfrm>
            <a:off x="4667097" y="1845946"/>
            <a:ext cx="4180712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body" idx="5"/>
          </p:nvPr>
        </p:nvSpPr>
        <p:spPr>
          <a:xfrm>
            <a:off x="4633666" y="1089561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title"/>
          </p:nvPr>
        </p:nvSpPr>
        <p:spPr>
          <a:xfrm>
            <a:off x="181065" y="485840"/>
            <a:ext cx="65245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33"/>
          <p:cNvSpPr txBox="1">
            <a:spLocks noGrp="1"/>
          </p:cNvSpPr>
          <p:nvPr>
            <p:ph type="body" idx="6"/>
          </p:nvPr>
        </p:nvSpPr>
        <p:spPr>
          <a:xfrm>
            <a:off x="255640" y="816383"/>
            <a:ext cx="644996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8" name="Google Shape;538;p33"/>
          <p:cNvSpPr txBox="1">
            <a:spLocks noGrp="1"/>
          </p:cNvSpPr>
          <p:nvPr>
            <p:ph type="body" idx="7"/>
          </p:nvPr>
        </p:nvSpPr>
        <p:spPr>
          <a:xfrm>
            <a:off x="183941" y="208197"/>
            <a:ext cx="6521659" cy="22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945"/>
              <a:buFont typeface="Noto Sans Symbols"/>
              <a:buNone/>
              <a:defRPr sz="105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9527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33"/>
          <p:cNvSpPr txBox="1">
            <a:spLocks noGrp="1"/>
          </p:cNvSpPr>
          <p:nvPr>
            <p:ph type="body" idx="8"/>
          </p:nvPr>
        </p:nvSpPr>
        <p:spPr>
          <a:xfrm>
            <a:off x="253604" y="109492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33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41" name="Google Shape;541;p33"/>
          <p:cNvSpPr txBox="1">
            <a:spLocks noGrp="1"/>
          </p:cNvSpPr>
          <p:nvPr>
            <p:ph type="body" idx="9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33"/>
          <p:cNvSpPr txBox="1">
            <a:spLocks noGrp="1"/>
          </p:cNvSpPr>
          <p:nvPr>
            <p:ph type="body" idx="13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Монитор">
  <p:cSld name="Мокап Монитор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200" y="579696"/>
            <a:ext cx="5879157" cy="441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4"/>
          <p:cNvSpPr/>
          <p:nvPr/>
        </p:nvSpPr>
        <p:spPr>
          <a:xfrm>
            <a:off x="253781" y="1332293"/>
            <a:ext cx="3534788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4"/>
          <p:cNvSpPr/>
          <p:nvPr/>
        </p:nvSpPr>
        <p:spPr>
          <a:xfrm>
            <a:off x="253781" y="846293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7" name="Google Shape;547;p34"/>
          <p:cNvSpPr txBox="1">
            <a:spLocks noGrp="1"/>
          </p:cNvSpPr>
          <p:nvPr>
            <p:ph type="body" idx="1"/>
          </p:nvPr>
        </p:nvSpPr>
        <p:spPr>
          <a:xfrm>
            <a:off x="296193" y="1384252"/>
            <a:ext cx="3353243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34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3492377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353478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34"/>
          <p:cNvSpPr>
            <a:spLocks noGrp="1"/>
          </p:cNvSpPr>
          <p:nvPr>
            <p:ph type="pic" idx="4"/>
          </p:nvPr>
        </p:nvSpPr>
        <p:spPr>
          <a:xfrm>
            <a:off x="4099322" y="1043940"/>
            <a:ext cx="4601546" cy="2582704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34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52" name="Google Shape;552;p34"/>
          <p:cNvSpPr txBox="1">
            <a:spLocks noGrp="1"/>
          </p:cNvSpPr>
          <p:nvPr>
            <p:ph type="body" idx="5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body" idx="6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Планшет">
  <p:cSld name="Мокап Планшет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"/>
          <p:cNvSpPr>
            <a:spLocks noGrp="1"/>
          </p:cNvSpPr>
          <p:nvPr>
            <p:ph type="pic" idx="2"/>
          </p:nvPr>
        </p:nvSpPr>
        <p:spPr>
          <a:xfrm>
            <a:off x="6316933" y="1179241"/>
            <a:ext cx="2366847" cy="3141042"/>
          </a:xfrm>
          <a:prstGeom prst="rect">
            <a:avLst/>
          </a:prstGeom>
          <a:noFill/>
          <a:ln>
            <a:noFill/>
          </a:ln>
        </p:spPr>
      </p:sp>
      <p:pic>
        <p:nvPicPr>
          <p:cNvPr id="557" name="Google Shape;55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47860" y="524872"/>
            <a:ext cx="3819724" cy="474130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5"/>
          <p:cNvSpPr/>
          <p:nvPr/>
        </p:nvSpPr>
        <p:spPr>
          <a:xfrm>
            <a:off x="253781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5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p35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35"/>
          <p:cNvSpPr txBox="1">
            <a:spLocks noGrp="1"/>
          </p:cNvSpPr>
          <p:nvPr>
            <p:ph type="body" idx="3"/>
          </p:nvPr>
        </p:nvSpPr>
        <p:spPr>
          <a:xfrm>
            <a:off x="296192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body" idx="4"/>
          </p:nvPr>
        </p:nvSpPr>
        <p:spPr>
          <a:xfrm>
            <a:off x="253604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35"/>
          <p:cNvSpPr/>
          <p:nvPr/>
        </p:nvSpPr>
        <p:spPr>
          <a:xfrm>
            <a:off x="3167016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5"/>
          <p:cNvSpPr/>
          <p:nvPr/>
        </p:nvSpPr>
        <p:spPr>
          <a:xfrm>
            <a:off x="3167016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5" name="Google Shape;565;p35"/>
          <p:cNvSpPr txBox="1">
            <a:spLocks noGrp="1"/>
          </p:cNvSpPr>
          <p:nvPr>
            <p:ph type="body" idx="5"/>
          </p:nvPr>
        </p:nvSpPr>
        <p:spPr>
          <a:xfrm>
            <a:off x="3209427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35"/>
          <p:cNvSpPr txBox="1">
            <a:spLocks noGrp="1"/>
          </p:cNvSpPr>
          <p:nvPr>
            <p:ph type="body" idx="6"/>
          </p:nvPr>
        </p:nvSpPr>
        <p:spPr>
          <a:xfrm>
            <a:off x="3209427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35"/>
          <p:cNvSpPr txBox="1">
            <a:spLocks noGrp="1"/>
          </p:cNvSpPr>
          <p:nvPr>
            <p:ph type="body" idx="7"/>
          </p:nvPr>
        </p:nvSpPr>
        <p:spPr>
          <a:xfrm>
            <a:off x="3166839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69" name="Google Shape;569;p35"/>
          <p:cNvSpPr txBox="1">
            <a:spLocks noGrp="1"/>
          </p:cNvSpPr>
          <p:nvPr>
            <p:ph type="body" idx="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35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35"/>
          <p:cNvSpPr txBox="1">
            <a:spLocks noGrp="1"/>
          </p:cNvSpPr>
          <p:nvPr>
            <p:ph type="body" idx="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">
  <p:cSld name="Мокап Телефон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05600" y="639462"/>
            <a:ext cx="2371239" cy="3966892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6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702724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36"/>
          <p:cNvSpPr>
            <a:spLocks noGrp="1"/>
          </p:cNvSpPr>
          <p:nvPr>
            <p:ph type="pic" idx="2"/>
          </p:nvPr>
        </p:nvSpPr>
        <p:spPr>
          <a:xfrm>
            <a:off x="7133839" y="1275437"/>
            <a:ext cx="1482947" cy="2621729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36"/>
          <p:cNvSpPr/>
          <p:nvPr/>
        </p:nvSpPr>
        <p:spPr>
          <a:xfrm>
            <a:off x="3899475" y="1332294"/>
            <a:ext cx="2806126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6"/>
          <p:cNvSpPr/>
          <p:nvPr/>
        </p:nvSpPr>
        <p:spPr>
          <a:xfrm>
            <a:off x="3899475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8" name="Google Shape;578;p36"/>
          <p:cNvSpPr txBox="1">
            <a:spLocks noGrp="1"/>
          </p:cNvSpPr>
          <p:nvPr>
            <p:ph type="body" idx="1"/>
          </p:nvPr>
        </p:nvSpPr>
        <p:spPr>
          <a:xfrm>
            <a:off x="3941886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36"/>
          <p:cNvSpPr txBox="1">
            <a:spLocks noGrp="1"/>
          </p:cNvSpPr>
          <p:nvPr>
            <p:ph type="body" idx="3"/>
          </p:nvPr>
        </p:nvSpPr>
        <p:spPr>
          <a:xfrm>
            <a:off x="3941886" y="1602920"/>
            <a:ext cx="2682455" cy="261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36"/>
          <p:cNvSpPr txBox="1">
            <a:spLocks noGrp="1"/>
          </p:cNvSpPr>
          <p:nvPr>
            <p:ph type="body" idx="4"/>
          </p:nvPr>
        </p:nvSpPr>
        <p:spPr>
          <a:xfrm>
            <a:off x="3899297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36"/>
          <p:cNvSpPr/>
          <p:nvPr/>
        </p:nvSpPr>
        <p:spPr>
          <a:xfrm>
            <a:off x="253781" y="1332293"/>
            <a:ext cx="3534788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6"/>
          <p:cNvSpPr/>
          <p:nvPr/>
        </p:nvSpPr>
        <p:spPr>
          <a:xfrm>
            <a:off x="253781" y="846293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3" name="Google Shape;583;p36"/>
          <p:cNvSpPr txBox="1">
            <a:spLocks noGrp="1"/>
          </p:cNvSpPr>
          <p:nvPr>
            <p:ph type="body" idx="5"/>
          </p:nvPr>
        </p:nvSpPr>
        <p:spPr>
          <a:xfrm>
            <a:off x="296192" y="1384252"/>
            <a:ext cx="3379004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36"/>
          <p:cNvSpPr txBox="1">
            <a:spLocks noGrp="1"/>
          </p:cNvSpPr>
          <p:nvPr>
            <p:ph type="body" idx="6"/>
          </p:nvPr>
        </p:nvSpPr>
        <p:spPr>
          <a:xfrm>
            <a:off x="296192" y="1602921"/>
            <a:ext cx="3379004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36"/>
          <p:cNvSpPr txBox="1">
            <a:spLocks noGrp="1"/>
          </p:cNvSpPr>
          <p:nvPr>
            <p:ph type="body" idx="7"/>
          </p:nvPr>
        </p:nvSpPr>
        <p:spPr>
          <a:xfrm>
            <a:off x="253604" y="846535"/>
            <a:ext cx="3534841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36"/>
          <p:cNvSpPr/>
          <p:nvPr/>
        </p:nvSpPr>
        <p:spPr>
          <a:xfrm>
            <a:off x="251223" y="3116257"/>
            <a:ext cx="3534788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6"/>
          <p:cNvSpPr/>
          <p:nvPr/>
        </p:nvSpPr>
        <p:spPr>
          <a:xfrm>
            <a:off x="251223" y="2630258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8" name="Google Shape;588;p36"/>
          <p:cNvSpPr txBox="1">
            <a:spLocks noGrp="1"/>
          </p:cNvSpPr>
          <p:nvPr>
            <p:ph type="body" idx="8"/>
          </p:nvPr>
        </p:nvSpPr>
        <p:spPr>
          <a:xfrm>
            <a:off x="293634" y="3168216"/>
            <a:ext cx="3379004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36"/>
          <p:cNvSpPr txBox="1">
            <a:spLocks noGrp="1"/>
          </p:cNvSpPr>
          <p:nvPr>
            <p:ph type="body" idx="9"/>
          </p:nvPr>
        </p:nvSpPr>
        <p:spPr>
          <a:xfrm>
            <a:off x="293634" y="3386885"/>
            <a:ext cx="3379004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36"/>
          <p:cNvSpPr txBox="1">
            <a:spLocks noGrp="1"/>
          </p:cNvSpPr>
          <p:nvPr>
            <p:ph type="body" idx="13"/>
          </p:nvPr>
        </p:nvSpPr>
        <p:spPr>
          <a:xfrm>
            <a:off x="251046" y="2630499"/>
            <a:ext cx="3534841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92" name="Google Shape;592;p36"/>
          <p:cNvSpPr txBox="1">
            <a:spLocks noGrp="1"/>
          </p:cNvSpPr>
          <p:nvPr>
            <p:ph type="body" idx="14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body" idx="15"/>
          </p:nvPr>
        </p:nvSpPr>
        <p:spPr>
          <a:xfrm>
            <a:off x="7877979" y="182208"/>
            <a:ext cx="1081844" cy="24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40"/>
          <p:cNvGrpSpPr/>
          <p:nvPr/>
        </p:nvGrpSpPr>
        <p:grpSpPr>
          <a:xfrm>
            <a:off x="4171441" y="133123"/>
            <a:ext cx="4756448" cy="4529041"/>
            <a:chOff x="4283969" y="216209"/>
            <a:chExt cx="4531392" cy="4314746"/>
          </a:xfrm>
        </p:grpSpPr>
        <p:pic>
          <p:nvPicPr>
            <p:cNvPr id="612" name="Google Shape;612;p40" descr="Изображение выглядит как окно&#10;&#10;Автоматически созданное описание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969" y="3579862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40" descr="Изображение выглядит как легкий, рисунок&#10;&#10;Автоматически созданное описание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65326" y="3587219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53050" y="3587220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83969" y="1936378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40" descr="Изображение выглядит как окно, рисунок&#10;&#10;Автоматически созданное описание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53051" y="1908935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0" descr="Изображение выглядит как рисунок, легкий&#10;&#10;Автоматически созданное описание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71626" y="1908935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672060">
              <a:off x="6153049" y="382052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40" descr="Изображение выглядит как легкий&#10;&#10;Автоматически созданное описание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65326" y="321017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283970" y="382051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40"/>
          <p:cNvSpPr/>
          <p:nvPr/>
        </p:nvSpPr>
        <p:spPr>
          <a:xfrm>
            <a:off x="-744" y="0"/>
            <a:ext cx="9140825" cy="5143500"/>
          </a:xfrm>
          <a:prstGeom prst="rect">
            <a:avLst/>
          </a:prstGeom>
          <a:solidFill>
            <a:srgbClr val="0166B3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22" name="Google Shape;622;p40" descr="Изображение выглядит как еда, рисунок, знак&#10;&#10;Автоматически созданное описание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1437" y="263302"/>
            <a:ext cx="1552252" cy="70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41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кластерами и визой">
  <p:cSld name="Титульный с кластерами и визой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01" y="571"/>
            <a:ext cx="8547610" cy="480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3826354" y="4743478"/>
            <a:ext cx="1339454" cy="0"/>
          </a:xfrm>
          <a:prstGeom prst="straightConnector1">
            <a:avLst/>
          </a:prstGeom>
          <a:noFill/>
          <a:ln w="12700" cap="flat" cmpd="sng">
            <a:solidFill>
              <a:srgbClr val="7E7E7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5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32" name="Google Shape;632;p42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33" name="Google Shape;633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4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9" name="Google Shape;639;p4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40" name="Google Shape;640;p43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1" name="Google Shape;641;p43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42" name="Google Shape;642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4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4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5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3" name="Google Shape;653;p45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4" name="Google Shape;654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4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60" name="Google Shape;660;p4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47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7" name="Google Shape;667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4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фото">
  <p:cSld name="Титульный с фото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t="-1"/>
          <a:stretch/>
        </p:blipFill>
        <p:spPr>
          <a:xfrm>
            <a:off x="-4776" y="571"/>
            <a:ext cx="7454700" cy="364295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фото и визой">
  <p:cSld name="Титульный с фото и визой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"/>
          <p:cNvPicPr preferRelativeResize="0"/>
          <p:nvPr/>
        </p:nvPicPr>
        <p:blipFill rotWithShape="1">
          <a:blip r:embed="rId2">
            <a:alphaModFix/>
          </a:blip>
          <a:srcRect t="-1"/>
          <a:stretch/>
        </p:blipFill>
        <p:spPr>
          <a:xfrm>
            <a:off x="-4776" y="571"/>
            <a:ext cx="7454700" cy="364295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" name="Google Shape;73;p7"/>
          <p:cNvCxnSpPr/>
          <p:nvPr/>
        </p:nvCxnSpPr>
        <p:spPr>
          <a:xfrm>
            <a:off x="3826354" y="4743478"/>
            <a:ext cx="1339454" cy="0"/>
          </a:xfrm>
          <a:prstGeom prst="straightConnector1">
            <a:avLst/>
          </a:prstGeom>
          <a:noFill/>
          <a:ln w="12700" cap="flat" cmpd="sng">
            <a:solidFill>
              <a:srgbClr val="7E7E7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7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Заголовок 1 строка">
  <p:cSld name="Пустой слайд Заголовок 1 строка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2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Заголовок 2 строки">
  <p:cSld name="Пустой слайд Заголовок 2 строк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1 строка">
  <p:cSld name="Разделительный 1 строка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241354" y="1738030"/>
            <a:ext cx="1071563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2"/>
          </p:nvPr>
        </p:nvSpPr>
        <p:spPr>
          <a:xfrm>
            <a:off x="241353" y="3065408"/>
            <a:ext cx="2601860" cy="16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body" idx="3"/>
          </p:nvPr>
        </p:nvSpPr>
        <p:spPr>
          <a:xfrm>
            <a:off x="241353" y="2320251"/>
            <a:ext cx="8190614" cy="35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" name="Google Shape;93;p10"/>
          <p:cNvCxnSpPr/>
          <p:nvPr/>
        </p:nvCxnSpPr>
        <p:spPr>
          <a:xfrm>
            <a:off x="251976" y="2220782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10"/>
          <p:cNvCxnSpPr/>
          <p:nvPr/>
        </p:nvCxnSpPr>
        <p:spPr>
          <a:xfrm>
            <a:off x="251976" y="2773804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1783" y="4722390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8">
          <p15:clr>
            <a:srgbClr val="F26B43"/>
          </p15:clr>
        </p15:guide>
        <p15:guide id="2" orient="horz" pos="1207">
          <p15:clr>
            <a:srgbClr val="F26B43"/>
          </p15:clr>
        </p15:guide>
        <p15:guide id="3" pos="7469">
          <p15:clr>
            <a:srgbClr val="F26B43"/>
          </p15:clr>
        </p15:guide>
        <p15:guide id="4" pos="211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4110">
          <p15:clr>
            <a:srgbClr val="F26B43"/>
          </p15:clr>
        </p15:guide>
        <p15:guide id="7" pos="1958">
          <p15:clr>
            <a:srgbClr val="F26B43"/>
          </p15:clr>
        </p15:guide>
        <p15:guide id="8" pos="2570">
          <p15:clr>
            <a:srgbClr val="F26B43"/>
          </p15:clr>
        </p15:guide>
        <p15:guide id="9" orient="horz" pos="1117">
          <p15:clr>
            <a:srgbClr val="F26B43"/>
          </p15:clr>
        </p15:guide>
        <p15:guide id="10" orient="horz" pos="1616">
          <p15:clr>
            <a:srgbClr val="F26B43"/>
          </p15:clr>
        </p15:guide>
        <p15:guide id="11" pos="1436">
          <p15:clr>
            <a:srgbClr val="F26B43"/>
          </p15:clr>
        </p15:guide>
        <p15:guide id="12" pos="1345">
          <p15:clr>
            <a:srgbClr val="F26B43"/>
          </p15:clr>
        </p15:guide>
        <p15:guide id="13" pos="824">
          <p15:clr>
            <a:srgbClr val="F26B43"/>
          </p15:clr>
        </p15:guide>
        <p15:guide id="14" pos="3182">
          <p15:clr>
            <a:srgbClr val="F26B43"/>
          </p15:clr>
        </p15:guide>
        <p15:guide id="15" pos="3273">
          <p15:clr>
            <a:srgbClr val="F26B43"/>
          </p15:clr>
        </p15:guide>
        <p15:guide id="16" pos="3795">
          <p15:clr>
            <a:srgbClr val="F26B43"/>
          </p15:clr>
        </p15:guide>
        <p15:guide id="17" pos="733">
          <p15:clr>
            <a:srgbClr val="F26B43"/>
          </p15:clr>
        </p15:guide>
        <p15:guide id="18" orient="horz" pos="618">
          <p15:clr>
            <a:srgbClr val="F26B43"/>
          </p15:clr>
        </p15:guide>
        <p15:guide id="19" pos="2661">
          <p15:clr>
            <a:srgbClr val="F26B43"/>
          </p15:clr>
        </p15:guide>
        <p15:guide id="20" pos="3885">
          <p15:clr>
            <a:srgbClr val="F26B43"/>
          </p15:clr>
        </p15:guide>
        <p15:guide id="21" pos="4407">
          <p15:clr>
            <a:srgbClr val="F26B43"/>
          </p15:clr>
        </p15:guide>
        <p15:guide id="22" pos="4498">
          <p15:clr>
            <a:srgbClr val="F26B43"/>
          </p15:clr>
        </p15:guide>
        <p15:guide id="23" pos="5019">
          <p15:clr>
            <a:srgbClr val="F26B43"/>
          </p15:clr>
        </p15:guide>
        <p15:guide id="24" pos="5632">
          <p15:clr>
            <a:srgbClr val="F26B43"/>
          </p15:clr>
        </p15:guide>
        <p15:guide id="25" pos="5110">
          <p15:clr>
            <a:srgbClr val="F26B43"/>
          </p15:clr>
        </p15:guide>
        <p15:guide id="26" pos="5722">
          <p15:clr>
            <a:srgbClr val="F26B43"/>
          </p15:clr>
        </p15:guide>
        <p15:guide id="27" pos="6244">
          <p15:clr>
            <a:srgbClr val="F26B43"/>
          </p15:clr>
        </p15:guide>
        <p15:guide id="28" pos="6335">
          <p15:clr>
            <a:srgbClr val="F26B43"/>
          </p15:clr>
        </p15:guide>
        <p15:guide id="29" pos="6856">
          <p15:clr>
            <a:srgbClr val="F26B43"/>
          </p15:clr>
        </p15:guide>
        <p15:guide id="30" pos="6947">
          <p15:clr>
            <a:srgbClr val="F26B43"/>
          </p15:clr>
        </p15:guide>
        <p15:guide id="31" orient="horz" pos="3906">
          <p15:clr>
            <a:srgbClr val="F26B43"/>
          </p15:clr>
        </p15:guide>
        <p15:guide id="32" orient="horz" pos="1706">
          <p15:clr>
            <a:srgbClr val="F26B43"/>
          </p15:clr>
        </p15:guide>
        <p15:guide id="33" orient="horz" pos="3702">
          <p15:clr>
            <a:srgbClr val="F26B43"/>
          </p15:clr>
        </p15:guide>
        <p15:guide id="34" orient="horz" pos="3612">
          <p15:clr>
            <a:srgbClr val="F26B43"/>
          </p15:clr>
        </p15:guide>
        <p15:guide id="35" orient="horz" pos="3203">
          <p15:clr>
            <a:srgbClr val="F26B43"/>
          </p15:clr>
        </p15:guide>
        <p15:guide id="36" orient="horz" pos="3113">
          <p15:clr>
            <a:srgbClr val="F26B43"/>
          </p15:clr>
        </p15:guide>
        <p15:guide id="37" orient="horz" pos="2704">
          <p15:clr>
            <a:srgbClr val="F26B43"/>
          </p15:clr>
        </p15:guide>
        <p15:guide id="38" orient="horz" pos="2614">
          <p15:clr>
            <a:srgbClr val="F26B43"/>
          </p15:clr>
        </p15:guide>
        <p15:guide id="39" orient="horz" pos="2205">
          <p15:clr>
            <a:srgbClr val="F26B43"/>
          </p15:clr>
        </p15:guide>
        <p15:guide id="40" orient="horz" pos="2115">
          <p15:clr>
            <a:srgbClr val="F26B43"/>
          </p15:clr>
        </p15:guide>
        <p15:guide id="41" orient="horz" pos="7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6" name="Google Shape;596;p3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7" name="Google Shape;597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" name="Google Shape;598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" name="Google Shape;599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66D7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 txBox="1"/>
          <p:nvPr/>
        </p:nvSpPr>
        <p:spPr>
          <a:xfrm>
            <a:off x="-87226" y="4941907"/>
            <a:ext cx="2830426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class="header__top"&gt;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9"/>
          <p:cNvSpPr txBox="1"/>
          <p:nvPr/>
        </p:nvSpPr>
        <p:spPr>
          <a:xfrm>
            <a:off x="6811663" y="2591613"/>
            <a:ext cx="2328948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&lt;/div&gt;</a:t>
            </a:r>
            <a:r>
              <a:rPr lang="ru-RU" sz="2000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="cl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683" name="Google Shape;683;p49"/>
          <p:cNvSpPr txBox="1"/>
          <p:nvPr/>
        </p:nvSpPr>
        <p:spPr>
          <a:xfrm>
            <a:off x="3750403" y="5992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header-top__item"&gt; &lt;/div&gt;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9"/>
          <p:cNvSpPr txBox="1"/>
          <p:nvPr/>
        </p:nvSpPr>
        <p:spPr>
          <a:xfrm>
            <a:off x="4970540" y="1466828"/>
            <a:ext cx="3230218" cy="9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75"/>
              <a:buFont typeface="Arial"/>
              <a:buNone/>
            </a:pPr>
            <a:r>
              <a:rPr lang="ru-RU" sz="9075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camp </a:t>
            </a:r>
            <a:endParaRPr sz="9075" b="0" i="0" u="none" strike="noStrike" cap="none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685" name="Google Shape;685;p49"/>
          <p:cNvGrpSpPr/>
          <p:nvPr/>
        </p:nvGrpSpPr>
        <p:grpSpPr>
          <a:xfrm>
            <a:off x="4181491" y="1665949"/>
            <a:ext cx="704037" cy="645999"/>
            <a:chOff x="4639906" y="2102218"/>
            <a:chExt cx="938716" cy="861332"/>
          </a:xfrm>
        </p:grpSpPr>
        <p:grpSp>
          <p:nvGrpSpPr>
            <p:cNvPr id="686" name="Google Shape;686;p49"/>
            <p:cNvGrpSpPr/>
            <p:nvPr/>
          </p:nvGrpSpPr>
          <p:grpSpPr>
            <a:xfrm>
              <a:off x="4639906" y="2102218"/>
              <a:ext cx="198438" cy="861332"/>
              <a:chOff x="4639906" y="2102218"/>
              <a:chExt cx="198438" cy="861332"/>
            </a:xfrm>
          </p:grpSpPr>
          <p:sp>
            <p:nvSpPr>
              <p:cNvPr id="687" name="Google Shape;687;p49"/>
              <p:cNvSpPr/>
              <p:nvPr/>
            </p:nvSpPr>
            <p:spPr>
              <a:xfrm>
                <a:off x="4639907" y="2102218"/>
                <a:ext cx="198437" cy="19568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8" name="Google Shape;688;p49"/>
              <p:cNvSpPr/>
              <p:nvPr/>
            </p:nvSpPr>
            <p:spPr>
              <a:xfrm>
                <a:off x="4639906" y="2495550"/>
                <a:ext cx="198437" cy="468000"/>
              </a:xfrm>
              <a:prstGeom prst="rect">
                <a:avLst/>
              </a:prstGeom>
              <a:solidFill>
                <a:srgbClr val="EF64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89" name="Google Shape;689;p49"/>
            <p:cNvGrpSpPr/>
            <p:nvPr/>
          </p:nvGrpSpPr>
          <p:grpSpPr>
            <a:xfrm>
              <a:off x="5002361" y="2102218"/>
              <a:ext cx="576261" cy="861332"/>
              <a:chOff x="5002361" y="2102218"/>
              <a:chExt cx="576261" cy="861332"/>
            </a:xfrm>
          </p:grpSpPr>
          <p:grpSp>
            <p:nvGrpSpPr>
              <p:cNvPr id="690" name="Google Shape;690;p49"/>
              <p:cNvGrpSpPr/>
              <p:nvPr/>
            </p:nvGrpSpPr>
            <p:grpSpPr>
              <a:xfrm>
                <a:off x="5002361" y="2102218"/>
                <a:ext cx="576261" cy="468000"/>
                <a:chOff x="5002211" y="1916989"/>
                <a:chExt cx="576261" cy="468000"/>
              </a:xfrm>
            </p:grpSpPr>
            <p:sp>
              <p:nvSpPr>
                <p:cNvPr id="691" name="Google Shape;691;p49"/>
                <p:cNvSpPr/>
                <p:nvPr/>
              </p:nvSpPr>
              <p:spPr>
                <a:xfrm>
                  <a:off x="5191123" y="1916989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endParaRPr sz="9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692" name="Google Shape;692;p49"/>
                <p:cNvSpPr/>
                <p:nvPr/>
              </p:nvSpPr>
              <p:spPr>
                <a:xfrm rot="5400000">
                  <a:off x="5191337" y="1727863"/>
                  <a:ext cx="198009" cy="576261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endParaRPr sz="9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693" name="Google Shape;693;p49"/>
              <p:cNvSpPr/>
              <p:nvPr/>
            </p:nvSpPr>
            <p:spPr>
              <a:xfrm>
                <a:off x="5191274" y="2767861"/>
                <a:ext cx="198437" cy="19568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694" name="Google Shape;694;p49"/>
          <p:cNvSpPr/>
          <p:nvPr/>
        </p:nvSpPr>
        <p:spPr>
          <a:xfrm>
            <a:off x="3315393" y="1651902"/>
            <a:ext cx="601400" cy="677074"/>
          </a:xfrm>
          <a:custGeom>
            <a:avLst/>
            <a:gdLst/>
            <a:ahLst/>
            <a:cxnLst/>
            <a:rect l="l" t="t" r="r" b="b"/>
            <a:pathLst>
              <a:path w="797756" h="871548" extrusionOk="0">
                <a:moveTo>
                  <a:pt x="792962" y="0"/>
                </a:moveTo>
                <a:lnTo>
                  <a:pt x="20391" y="349313"/>
                </a:lnTo>
                <a:cubicBezTo>
                  <a:pt x="-1639" y="361677"/>
                  <a:pt x="902" y="374548"/>
                  <a:pt x="810" y="395382"/>
                </a:cubicBezTo>
                <a:cubicBezTo>
                  <a:pt x="718" y="416216"/>
                  <a:pt x="-867" y="467311"/>
                  <a:pt x="663" y="493492"/>
                </a:cubicBezTo>
                <a:cubicBezTo>
                  <a:pt x="2193" y="519673"/>
                  <a:pt x="32143" y="524085"/>
                  <a:pt x="67517" y="542883"/>
                </a:cubicBezTo>
                <a:lnTo>
                  <a:pt x="794581" y="871548"/>
                </a:lnTo>
                <a:cubicBezTo>
                  <a:pt x="793508" y="870872"/>
                  <a:pt x="796925" y="714606"/>
                  <a:pt x="792962" y="681048"/>
                </a:cubicBezTo>
                <a:cubicBezTo>
                  <a:pt x="788999" y="647490"/>
                  <a:pt x="793386" y="656079"/>
                  <a:pt x="761212" y="641434"/>
                </a:cubicBezTo>
                <a:cubicBezTo>
                  <a:pt x="729038" y="626789"/>
                  <a:pt x="266462" y="434523"/>
                  <a:pt x="264335" y="430181"/>
                </a:cubicBezTo>
                <a:lnTo>
                  <a:pt x="754841" y="225467"/>
                </a:lnTo>
                <a:cubicBezTo>
                  <a:pt x="784619" y="214018"/>
                  <a:pt x="797795" y="200912"/>
                  <a:pt x="797756" y="188902"/>
                </a:cubicBezTo>
                <a:cubicBezTo>
                  <a:pt x="797717" y="176892"/>
                  <a:pt x="794041" y="65098"/>
                  <a:pt x="7929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5" name="Google Shape;695;p49"/>
          <p:cNvSpPr/>
          <p:nvPr/>
        </p:nvSpPr>
        <p:spPr>
          <a:xfrm flipH="1">
            <a:off x="8275822" y="1666069"/>
            <a:ext cx="601400" cy="677074"/>
          </a:xfrm>
          <a:custGeom>
            <a:avLst/>
            <a:gdLst/>
            <a:ahLst/>
            <a:cxnLst/>
            <a:rect l="l" t="t" r="r" b="b"/>
            <a:pathLst>
              <a:path w="797756" h="871548" extrusionOk="0">
                <a:moveTo>
                  <a:pt x="792962" y="0"/>
                </a:moveTo>
                <a:lnTo>
                  <a:pt x="20391" y="349313"/>
                </a:lnTo>
                <a:cubicBezTo>
                  <a:pt x="-1639" y="361677"/>
                  <a:pt x="902" y="374548"/>
                  <a:pt x="810" y="395382"/>
                </a:cubicBezTo>
                <a:cubicBezTo>
                  <a:pt x="718" y="416216"/>
                  <a:pt x="-867" y="467311"/>
                  <a:pt x="663" y="493492"/>
                </a:cubicBezTo>
                <a:cubicBezTo>
                  <a:pt x="2193" y="519673"/>
                  <a:pt x="32143" y="524085"/>
                  <a:pt x="67517" y="542883"/>
                </a:cubicBezTo>
                <a:lnTo>
                  <a:pt x="794581" y="871548"/>
                </a:lnTo>
                <a:cubicBezTo>
                  <a:pt x="793508" y="870872"/>
                  <a:pt x="796925" y="714606"/>
                  <a:pt x="792962" y="681048"/>
                </a:cubicBezTo>
                <a:cubicBezTo>
                  <a:pt x="788999" y="647490"/>
                  <a:pt x="793386" y="656079"/>
                  <a:pt x="761212" y="641434"/>
                </a:cubicBezTo>
                <a:cubicBezTo>
                  <a:pt x="729038" y="626789"/>
                  <a:pt x="266462" y="434523"/>
                  <a:pt x="264335" y="430181"/>
                </a:cubicBezTo>
                <a:lnTo>
                  <a:pt x="754841" y="225467"/>
                </a:lnTo>
                <a:cubicBezTo>
                  <a:pt x="784619" y="214018"/>
                  <a:pt x="797795" y="200912"/>
                  <a:pt x="797756" y="188902"/>
                </a:cubicBezTo>
                <a:cubicBezTo>
                  <a:pt x="797717" y="176892"/>
                  <a:pt x="794041" y="65098"/>
                  <a:pt x="7929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6" name="Google Shape;696;p49"/>
          <p:cNvSpPr/>
          <p:nvPr/>
        </p:nvSpPr>
        <p:spPr>
          <a:xfrm flipH="1">
            <a:off x="2507493" y="1651902"/>
            <a:ext cx="601400" cy="677074"/>
          </a:xfrm>
          <a:custGeom>
            <a:avLst/>
            <a:gdLst/>
            <a:ahLst/>
            <a:cxnLst/>
            <a:rect l="l" t="t" r="r" b="b"/>
            <a:pathLst>
              <a:path w="797756" h="871548" extrusionOk="0">
                <a:moveTo>
                  <a:pt x="792962" y="0"/>
                </a:moveTo>
                <a:lnTo>
                  <a:pt x="20391" y="349313"/>
                </a:lnTo>
                <a:cubicBezTo>
                  <a:pt x="-1639" y="361677"/>
                  <a:pt x="902" y="374548"/>
                  <a:pt x="810" y="395382"/>
                </a:cubicBezTo>
                <a:cubicBezTo>
                  <a:pt x="718" y="416216"/>
                  <a:pt x="-867" y="467311"/>
                  <a:pt x="663" y="493492"/>
                </a:cubicBezTo>
                <a:cubicBezTo>
                  <a:pt x="2193" y="519673"/>
                  <a:pt x="32143" y="524085"/>
                  <a:pt x="67517" y="542883"/>
                </a:cubicBezTo>
                <a:lnTo>
                  <a:pt x="794581" y="871548"/>
                </a:lnTo>
                <a:cubicBezTo>
                  <a:pt x="793508" y="870872"/>
                  <a:pt x="796925" y="714606"/>
                  <a:pt x="792962" y="681048"/>
                </a:cubicBezTo>
                <a:cubicBezTo>
                  <a:pt x="788999" y="647490"/>
                  <a:pt x="793386" y="656079"/>
                  <a:pt x="761212" y="641434"/>
                </a:cubicBezTo>
                <a:cubicBezTo>
                  <a:pt x="729038" y="626789"/>
                  <a:pt x="266462" y="434523"/>
                  <a:pt x="264335" y="430181"/>
                </a:cubicBezTo>
                <a:lnTo>
                  <a:pt x="754841" y="225467"/>
                </a:lnTo>
                <a:cubicBezTo>
                  <a:pt x="784619" y="214018"/>
                  <a:pt x="797795" y="200912"/>
                  <a:pt x="797756" y="188902"/>
                </a:cubicBezTo>
                <a:cubicBezTo>
                  <a:pt x="797717" y="176892"/>
                  <a:pt x="794041" y="65098"/>
                  <a:pt x="792962" y="0"/>
                </a:cubicBezTo>
                <a:close/>
              </a:path>
            </a:pathLst>
          </a:custGeom>
          <a:solidFill>
            <a:srgbClr val="0D9A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7" name="Google Shape;697;p49"/>
          <p:cNvSpPr txBox="1"/>
          <p:nvPr/>
        </p:nvSpPr>
        <p:spPr>
          <a:xfrm>
            <a:off x="251222" y="250031"/>
            <a:ext cx="1462088" cy="12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6D2"/>
              </a:buClr>
              <a:buSzPts val="1215"/>
              <a:buFont typeface="Noto Sans Symbols"/>
              <a:buNone/>
            </a:pPr>
            <a:r>
              <a:rPr lang="ru-RU" sz="13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ВАШ ЛОГОТИП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9"/>
          <p:cNvSpPr txBox="1"/>
          <p:nvPr/>
        </p:nvSpPr>
        <p:spPr>
          <a:xfrm>
            <a:off x="3168254" y="341069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header-top-list"&gt;&lt;section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9"/>
          <p:cNvSpPr txBox="1"/>
          <p:nvPr/>
        </p:nvSpPr>
        <p:spPr>
          <a:xfrm>
            <a:off x="3293336" y="903349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&lt;ul class="container"&gt;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9"/>
          <p:cNvSpPr txBox="1"/>
          <p:nvPr/>
        </p:nvSpPr>
        <p:spPr>
          <a:xfrm>
            <a:off x="3259462" y="62220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9"/>
          <p:cNvSpPr txBox="1"/>
          <p:nvPr/>
        </p:nvSpPr>
        <p:spPr>
          <a:xfrm>
            <a:off x="2267744" y="1184488"/>
            <a:ext cx="6852455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class="header__top wild-sand-bg"&gt; &lt;div class="cla</a:t>
            </a: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2" name="Google Shape;702;p49"/>
          <p:cNvSpPr txBox="1"/>
          <p:nvPr/>
        </p:nvSpPr>
        <p:spPr>
          <a:xfrm>
            <a:off x="1733541" y="2603043"/>
            <a:ext cx="155347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&lt;/div&gt; &lt;ul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3" name="Google Shape;703;p49"/>
          <p:cNvSpPr txBox="1"/>
          <p:nvPr/>
        </p:nvSpPr>
        <p:spPr>
          <a:xfrm>
            <a:off x="1260535" y="2930757"/>
            <a:ext cx="5242882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="header__top</a:t>
            </a:r>
            <a:r>
              <a:rPr lang="ru-RU" sz="2100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                       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-RU" sz="2100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4" name="Google Shape;704;p49"/>
          <p:cNvSpPr txBox="1"/>
          <p:nvPr/>
        </p:nvSpPr>
        <p:spPr>
          <a:xfrm>
            <a:off x="1558046" y="3203693"/>
            <a:ext cx="2917007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</a:t>
            </a:r>
            <a:r>
              <a:rPr lang="ru-RU" sz="1875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="</a:t>
            </a:r>
            <a:r>
              <a:rPr lang="ru-RU" sz="1875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</a:t>
            </a:r>
            <a:r>
              <a:rPr lang="ru-RU" sz="1875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"&gt;</a:t>
            </a:r>
            <a:endParaRPr sz="1875" b="0" i="0" u="none" strike="noStrike" cap="none" dirty="0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5" name="Google Shape;705;p49"/>
          <p:cNvSpPr txBox="1"/>
          <p:nvPr/>
        </p:nvSpPr>
        <p:spPr>
          <a:xfrm>
            <a:off x="823196" y="3493395"/>
            <a:ext cx="6229288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class="header-top-list"&gt;&lt;sec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6" name="Google Shape;706;p49"/>
          <p:cNvSpPr txBox="1"/>
          <p:nvPr/>
        </p:nvSpPr>
        <p:spPr>
          <a:xfrm>
            <a:off x="950426" y="3783097"/>
            <a:ext cx="276536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div class="contain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7" name="Google Shape;707;p49"/>
          <p:cNvSpPr txBox="1"/>
          <p:nvPr/>
        </p:nvSpPr>
        <p:spPr>
          <a:xfrm>
            <a:off x="793693" y="4072798"/>
            <a:ext cx="276536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top__item"&gt; &lt;/div&gt;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8" name="Google Shape;708;p49"/>
          <p:cNvSpPr txBox="1"/>
          <p:nvPr/>
        </p:nvSpPr>
        <p:spPr>
          <a:xfrm>
            <a:off x="105182" y="4362501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</a:t>
            </a:r>
            <a:r>
              <a:rPr lang="ru-RU" sz="1837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="</a:t>
            </a:r>
            <a:r>
              <a:rPr lang="ru-RU" sz="1837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</a:t>
            </a:r>
            <a:r>
              <a:rPr lang="ru-RU" sz="1837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__</a:t>
            </a:r>
            <a:r>
              <a:rPr lang="ru-RU" sz="1837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top</a:t>
            </a:r>
            <a:r>
              <a:rPr lang="ru-RU" sz="1837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9"/>
          <p:cNvSpPr txBox="1"/>
          <p:nvPr/>
        </p:nvSpPr>
        <p:spPr>
          <a:xfrm>
            <a:off x="115233" y="4652203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class="header__top"&gt;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9"/>
          <p:cNvSpPr/>
          <p:nvPr/>
        </p:nvSpPr>
        <p:spPr>
          <a:xfrm rot="5400000">
            <a:off x="-590552" y="590550"/>
            <a:ext cx="5143502" cy="3962401"/>
          </a:xfrm>
          <a:prstGeom prst="rtTriangle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1" name="Google Shape;711;p49"/>
          <p:cNvSpPr txBox="1"/>
          <p:nvPr/>
        </p:nvSpPr>
        <p:spPr>
          <a:xfrm>
            <a:off x="7127524" y="4296090"/>
            <a:ext cx="1754843" cy="6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7"/>
              <a:buFont typeface="Arial"/>
              <a:buNone/>
            </a:pPr>
            <a:endParaRPr sz="1687" b="1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463" y="276986"/>
            <a:ext cx="2566035" cy="57022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9"/>
          <p:cNvSpPr txBox="1"/>
          <p:nvPr/>
        </p:nvSpPr>
        <p:spPr>
          <a:xfrm>
            <a:off x="4342809" y="3203693"/>
            <a:ext cx="2917007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4" name="Google Shape;714;p49"/>
          <p:cNvSpPr txBox="1"/>
          <p:nvPr/>
        </p:nvSpPr>
        <p:spPr>
          <a:xfrm>
            <a:off x="3582790" y="3783097"/>
            <a:ext cx="276536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div class="contain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5" name="Google Shape;715;p49"/>
          <p:cNvSpPr txBox="1"/>
          <p:nvPr/>
        </p:nvSpPr>
        <p:spPr>
          <a:xfrm>
            <a:off x="4861493" y="3493395"/>
            <a:ext cx="6229288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class="header-top-list"&gt;&lt;sec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6" name="Google Shape;716;p49"/>
          <p:cNvSpPr/>
          <p:nvPr/>
        </p:nvSpPr>
        <p:spPr>
          <a:xfrm flipH="1">
            <a:off x="-2" y="2882749"/>
            <a:ext cx="9144002" cy="2425305"/>
          </a:xfrm>
          <a:prstGeom prst="rtTriangle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7" name="Google Shape;717;p49"/>
          <p:cNvSpPr txBox="1"/>
          <p:nvPr/>
        </p:nvSpPr>
        <p:spPr>
          <a:xfrm>
            <a:off x="6687309" y="341069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header-top-list"&gt;</a:t>
            </a: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8" name="Google Shape;718;p49"/>
          <p:cNvSpPr txBox="1"/>
          <p:nvPr/>
        </p:nvSpPr>
        <p:spPr>
          <a:xfrm>
            <a:off x="5947244" y="62220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9"/>
          <p:cNvSpPr txBox="1"/>
          <p:nvPr/>
        </p:nvSpPr>
        <p:spPr>
          <a:xfrm>
            <a:off x="6486791" y="899300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9"/>
          <p:cNvSpPr txBox="1"/>
          <p:nvPr/>
        </p:nvSpPr>
        <p:spPr>
          <a:xfrm>
            <a:off x="7283312" y="5992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header-top__</a:t>
            </a: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6948937" y="4490493"/>
            <a:ext cx="199113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9"/>
          <p:cNvSpPr txBox="1"/>
          <p:nvPr/>
        </p:nvSpPr>
        <p:spPr>
          <a:xfrm>
            <a:off x="3256660" y="2517185"/>
            <a:ext cx="5620562" cy="6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6B3"/>
              </a:buClr>
              <a:buSzPts val="1800"/>
              <a:buNone/>
            </a:pPr>
            <a:r>
              <a:rPr lang="ru-RU" sz="1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ИНТЕЛЛЕКТУАЛЬНАЯ СИСТЕМА ТОКОВОЙ ДИАГНОСТИКИ ЭЛЕКТРОДВИГАТЕЛЕЙ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5" name="Google Shape;731;p50">
            <a:extLst>
              <a:ext uri="{FF2B5EF4-FFF2-40B4-BE49-F238E27FC236}">
                <a16:creationId xmlns:a16="http://schemas.microsoft.com/office/drawing/2014/main" id="{1887AA68-FFB3-69BE-4E0F-B586C693B7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4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7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МАТЕМАТИЧЕСКАЯ МОДЕЛЬ</a:t>
            </a:r>
            <a:endParaRPr lang="ru-RU" dirty="0"/>
          </a:p>
        </p:txBody>
      </p:sp>
      <p:grpSp>
        <p:nvGrpSpPr>
          <p:cNvPr id="1240" name="Google Shape;1240;p67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241" name="Google Shape;1241;p67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42" name="Google Shape;1242;p67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43" name="Google Shape;1243;p67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44" name="Google Shape;1244;p67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45" name="Google Shape;1245;p67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46" name="Google Shape;1246;p67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47" name="Google Shape;1247;p67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48" name="Google Shape;1248;p67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49" name="Google Shape;1249;p67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50" name="Google Shape;1250;p67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51" name="Google Shape;1251;p67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2" name="Google Shape;1252;p67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3" name="Google Shape;1253;p67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C2F342C2-46A9-776F-65CE-6178481F5C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4894FE5-C74D-82AC-5319-DD8D6847ABEF}"/>
              </a:ext>
            </a:extLst>
          </p:cNvPr>
          <p:cNvSpPr/>
          <p:nvPr/>
        </p:nvSpPr>
        <p:spPr>
          <a:xfrm>
            <a:off x="514567" y="1114380"/>
            <a:ext cx="3859112" cy="32747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VI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CAB3E13-E077-49A4-640B-191FD6E8EC8F}"/>
              </a:ext>
            </a:extLst>
          </p:cNvPr>
          <p:cNvSpPr/>
          <p:nvPr/>
        </p:nvSpPr>
        <p:spPr>
          <a:xfrm>
            <a:off x="514567" y="953975"/>
            <a:ext cx="3859112" cy="653602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 sz="1500"/>
          </a:p>
        </p:txBody>
      </p:sp>
      <p:sp>
        <p:nvSpPr>
          <p:cNvPr id="19" name="Google Shape;793;p51">
            <a:extLst>
              <a:ext uri="{FF2B5EF4-FFF2-40B4-BE49-F238E27FC236}">
                <a16:creationId xmlns:a16="http://schemas.microsoft.com/office/drawing/2014/main" id="{FFA291F8-91DA-D638-ADE7-A6D3C967D8AB}"/>
              </a:ext>
            </a:extLst>
          </p:cNvPr>
          <p:cNvSpPr txBox="1">
            <a:spLocks/>
          </p:cNvSpPr>
          <p:nvPr/>
        </p:nvSpPr>
        <p:spPr>
          <a:xfrm>
            <a:off x="654191" y="1103722"/>
            <a:ext cx="3253411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ВЫДЕЛЕНИЕ ПРИЗНАКОВ ДЕФЕКТОВ: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Google Shape;1105;p61">
            <a:extLst>
              <a:ext uri="{FF2B5EF4-FFF2-40B4-BE49-F238E27FC236}">
                <a16:creationId xmlns:a16="http://schemas.microsoft.com/office/drawing/2014/main" id="{9BCD3B15-30C9-0B26-079E-7701674858A2}"/>
              </a:ext>
            </a:extLst>
          </p:cNvPr>
          <p:cNvSpPr txBox="1"/>
          <p:nvPr/>
        </p:nvSpPr>
        <p:spPr>
          <a:xfrm>
            <a:off x="654191" y="1649529"/>
            <a:ext cx="333402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спектральный анали</a:t>
            </a:r>
            <a:r>
              <a:rPr lang="ru-RU" sz="1000" dirty="0">
                <a:solidFill>
                  <a:schemeClr val="tx1"/>
                </a:solidFill>
                <a:latin typeface="+mn-lt"/>
              </a:rPr>
              <a:t>з токовых фаз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демодуляция огибающей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dirty="0">
                <a:solidFill>
                  <a:schemeClr val="tx1"/>
                </a:solidFill>
                <a:latin typeface="+mn-lt"/>
              </a:rPr>
              <a:t>вычисление признаков </a:t>
            </a:r>
            <a:r>
              <a:rPr lang="ru-VI" sz="1600" b="1" i="0" u="none" strike="noStrike" dirty="0">
                <a:solidFill>
                  <a:srgbClr val="E65909"/>
                </a:solidFill>
                <a:effectLst/>
                <a:latin typeface="+mn-lt"/>
              </a:rPr>
              <a:t>→ </a:t>
            </a:r>
            <a:r>
              <a:rPr lang="ru-VI" sz="1200" b="1" i="0" u="none" strike="noStrike" dirty="0">
                <a:solidFill>
                  <a:schemeClr val="tx1"/>
                </a:solidFill>
                <a:effectLst/>
                <a:latin typeface="+mn-lt"/>
              </a:rPr>
              <a:t>классификация дефектов</a:t>
            </a:r>
            <a:endParaRPr lang="ru-RU" sz="1200" b="1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C7E7A10-100F-752E-30AE-2ACBFCAA394D}"/>
              </a:ext>
            </a:extLst>
          </p:cNvPr>
          <p:cNvSpPr/>
          <p:nvPr/>
        </p:nvSpPr>
        <p:spPr>
          <a:xfrm>
            <a:off x="514567" y="2554568"/>
            <a:ext cx="3859112" cy="574574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22" name="Google Shape;793;p51">
            <a:extLst>
              <a:ext uri="{FF2B5EF4-FFF2-40B4-BE49-F238E27FC236}">
                <a16:creationId xmlns:a16="http://schemas.microsoft.com/office/drawing/2014/main" id="{9215CD09-BCEF-8E1E-9501-F5CEDCF0CC20}"/>
              </a:ext>
            </a:extLst>
          </p:cNvPr>
          <p:cNvSpPr txBox="1">
            <a:spLocks/>
          </p:cNvSpPr>
          <p:nvPr/>
        </p:nvSpPr>
        <p:spPr>
          <a:xfrm>
            <a:off x="654191" y="2667244"/>
            <a:ext cx="4581388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500" dirty="0">
                <a:solidFill>
                  <a:schemeClr val="bg1"/>
                </a:solidFill>
                <a:latin typeface="+mn-lt"/>
              </a:rPr>
              <a:t>ЯДРО АНАЛИЗА:</a:t>
            </a:r>
            <a:endParaRPr lang="en-US" sz="1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Google Shape;1105;p61">
            <a:extLst>
              <a:ext uri="{FF2B5EF4-FFF2-40B4-BE49-F238E27FC236}">
                <a16:creationId xmlns:a16="http://schemas.microsoft.com/office/drawing/2014/main" id="{BCC81ACD-A38E-5C00-0569-28EEAEC998E6}"/>
              </a:ext>
            </a:extLst>
          </p:cNvPr>
          <p:cNvSpPr txBox="1"/>
          <p:nvPr/>
        </p:nvSpPr>
        <p:spPr>
          <a:xfrm>
            <a:off x="611327" y="3238148"/>
            <a:ext cx="312169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H</a:t>
            </a:r>
            <a:r>
              <a:rPr lang="en-US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PF-</a:t>
            </a:r>
            <a:r>
              <a:rPr lang="en-US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ф</a:t>
            </a: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ильтр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+mn-lt"/>
              </a:rPr>
              <a:t>ц</a:t>
            </a:r>
            <a:r>
              <a:rPr lang="ru-RU" sz="1000" dirty="0" err="1">
                <a:solidFill>
                  <a:schemeClr val="tx1"/>
                </a:solidFill>
                <a:latin typeface="+mn-lt"/>
              </a:rPr>
              <a:t>ентрированный</a:t>
            </a:r>
            <a:endParaRPr lang="ru-RU" sz="1000" dirty="0">
              <a:solidFill>
                <a:schemeClr val="tx1"/>
              </a:solidFill>
              <a:latin typeface="+mn-lt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Огибающая</a:t>
            </a:r>
            <a:r>
              <a:rPr lang="en-US" sz="1000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преобразование </a:t>
            </a: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Хилберта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, амплитудный FF</a:t>
            </a:r>
            <a:r>
              <a:rPr lang="en-US" sz="1000" dirty="0">
                <a:solidFill>
                  <a:schemeClr val="tx1"/>
                </a:solidFill>
                <a:latin typeface="+mn-lt"/>
              </a:rPr>
              <a:t>T </a:t>
            </a:r>
            <a:r>
              <a:rPr lang="ru-RU" sz="1000" dirty="0">
                <a:solidFill>
                  <a:schemeClr val="tx1"/>
                </a:solidFill>
                <a:latin typeface="+mn-lt"/>
              </a:rPr>
              <a:t>огибающей, адаптивный выбор полосы с нормированным окном Ханна</a:t>
            </a:r>
            <a:endParaRPr lang="ru-RU" sz="1000" i="0" u="none" strike="noStrike" cap="none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dirty="0">
                <a:solidFill>
                  <a:schemeClr val="tx1"/>
                </a:solidFill>
                <a:latin typeface="+mn-lt"/>
              </a:rPr>
              <a:t>выявление признаков 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—  спектры, статистики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классификация по семействам дефектов</a:t>
            </a:r>
            <a:endParaRPr lang="ru-RU" sz="10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Google Shape;1105;p61">
            <a:extLst>
              <a:ext uri="{FF2B5EF4-FFF2-40B4-BE49-F238E27FC236}">
                <a16:creationId xmlns:a16="http://schemas.microsoft.com/office/drawing/2014/main" id="{C6714F82-0599-02CB-CC85-EF2BB1DB58F2}"/>
              </a:ext>
            </a:extLst>
          </p:cNvPr>
          <p:cNvSpPr txBox="1"/>
          <p:nvPr/>
        </p:nvSpPr>
        <p:spPr>
          <a:xfrm>
            <a:off x="3750666" y="3282605"/>
            <a:ext cx="70256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b="1" dirty="0" err="1">
                <a:solidFill>
                  <a:srgbClr val="004596"/>
                </a:solidFill>
                <a:effectLst/>
                <a:latin typeface="+mn-lt"/>
              </a:rPr>
              <a:t>B</a:t>
            </a:r>
            <a:r>
              <a:rPr lang="en-US" sz="1200" b="1" dirty="0">
                <a:solidFill>
                  <a:srgbClr val="004596"/>
                </a:solidFill>
                <a:effectLst/>
                <a:latin typeface="+mn-lt"/>
              </a:rPr>
              <a:t>PFI</a:t>
            </a:r>
          </a:p>
          <a:p>
            <a:r>
              <a:rPr lang="en-US" sz="1200" b="1" dirty="0">
                <a:solidFill>
                  <a:srgbClr val="004596"/>
                </a:solidFill>
                <a:latin typeface="+mn-lt"/>
              </a:rPr>
              <a:t>BPFO</a:t>
            </a:r>
          </a:p>
          <a:p>
            <a:r>
              <a:rPr lang="en-US" sz="1200" b="1" dirty="0">
                <a:solidFill>
                  <a:srgbClr val="004596"/>
                </a:solidFill>
                <a:effectLst/>
                <a:latin typeface="+mn-lt"/>
              </a:rPr>
              <a:t>BSF</a:t>
            </a:r>
          </a:p>
          <a:p>
            <a:r>
              <a:rPr lang="en-US" sz="1200" b="1" dirty="0">
                <a:solidFill>
                  <a:srgbClr val="004596"/>
                </a:solidFill>
                <a:latin typeface="+mn-lt"/>
              </a:rPr>
              <a:t>FTF</a:t>
            </a:r>
            <a:endParaRPr lang="ru-RU" sz="1200" b="1" dirty="0">
              <a:solidFill>
                <a:srgbClr val="004596"/>
              </a:solidFill>
              <a:effectLst/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BBA64B-45F8-D7B1-5022-668BE7CBE7F7}"/>
              </a:ext>
            </a:extLst>
          </p:cNvPr>
          <p:cNvSpPr txBox="1"/>
          <p:nvPr/>
        </p:nvSpPr>
        <p:spPr>
          <a:xfrm rot="17285651">
            <a:off x="3433535" y="3606422"/>
            <a:ext cx="4306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VI" sz="2500" b="1" i="0" u="none" strike="noStrike" dirty="0">
                <a:solidFill>
                  <a:srgbClr val="004596"/>
                </a:solidFill>
                <a:effectLst/>
                <a:latin typeface="+mn-lt"/>
              </a:rPr>
              <a:t>→</a:t>
            </a:r>
            <a:endParaRPr lang="ru-VI" sz="2500" dirty="0">
              <a:solidFill>
                <a:srgbClr val="004596"/>
              </a:solidFill>
            </a:endParaRPr>
          </a:p>
        </p:txBody>
      </p:sp>
      <p:sp>
        <p:nvSpPr>
          <p:cNvPr id="33" name="Google Shape;1119;p61">
            <a:extLst>
              <a:ext uri="{FF2B5EF4-FFF2-40B4-BE49-F238E27FC236}">
                <a16:creationId xmlns:a16="http://schemas.microsoft.com/office/drawing/2014/main" id="{35F4121C-9BA4-AAD5-285C-F0952DF8EC66}"/>
              </a:ext>
            </a:extLst>
          </p:cNvPr>
          <p:cNvSpPr txBox="1"/>
          <p:nvPr/>
        </p:nvSpPr>
        <p:spPr>
          <a:xfrm>
            <a:off x="257974" y="1124836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1</a:t>
            </a:r>
            <a:endParaRPr dirty="0"/>
          </a:p>
        </p:txBody>
      </p:sp>
      <p:sp>
        <p:nvSpPr>
          <p:cNvPr id="36" name="Google Shape;1119;p61">
            <a:extLst>
              <a:ext uri="{FF2B5EF4-FFF2-40B4-BE49-F238E27FC236}">
                <a16:creationId xmlns:a16="http://schemas.microsoft.com/office/drawing/2014/main" id="{C09009D6-B677-D5D8-1248-CC3AC30CA6D8}"/>
              </a:ext>
            </a:extLst>
          </p:cNvPr>
          <p:cNvSpPr txBox="1"/>
          <p:nvPr/>
        </p:nvSpPr>
        <p:spPr>
          <a:xfrm>
            <a:off x="247700" y="2706390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2</a:t>
            </a:r>
            <a:endParaRPr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7468910-C10C-A453-D738-79C5A92E0464}"/>
              </a:ext>
            </a:extLst>
          </p:cNvPr>
          <p:cNvSpPr/>
          <p:nvPr/>
        </p:nvSpPr>
        <p:spPr>
          <a:xfrm>
            <a:off x="4780170" y="1098436"/>
            <a:ext cx="3859112" cy="32747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VI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BB52AD2E-7FC9-F7B3-D986-ECDF45026209}"/>
              </a:ext>
            </a:extLst>
          </p:cNvPr>
          <p:cNvSpPr/>
          <p:nvPr/>
        </p:nvSpPr>
        <p:spPr>
          <a:xfrm>
            <a:off x="4780170" y="938031"/>
            <a:ext cx="3859112" cy="574574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 sz="1500"/>
          </a:p>
        </p:txBody>
      </p:sp>
      <p:sp>
        <p:nvSpPr>
          <p:cNvPr id="58" name="Google Shape;1105;p61">
            <a:extLst>
              <a:ext uri="{FF2B5EF4-FFF2-40B4-BE49-F238E27FC236}">
                <a16:creationId xmlns:a16="http://schemas.microsoft.com/office/drawing/2014/main" id="{6AB7B3C1-D184-EF7C-E362-FDFC9E2304B5}"/>
              </a:ext>
            </a:extLst>
          </p:cNvPr>
          <p:cNvSpPr txBox="1"/>
          <p:nvPr/>
        </p:nvSpPr>
        <p:spPr>
          <a:xfrm>
            <a:off x="4905748" y="1607577"/>
            <a:ext cx="403721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b="1" i="0" u="none" strike="noStrike" cap="none" dirty="0">
                <a:solidFill>
                  <a:srgbClr val="004596"/>
                </a:solidFill>
                <a:latin typeface="+mn-lt"/>
                <a:ea typeface="Arial"/>
                <a:cs typeface="Arial"/>
                <a:sym typeface="Arial"/>
              </a:rPr>
              <a:t>СКОРОСТЬ ПО СЕМЕЙСТВАМ:</a:t>
            </a:r>
            <a:endParaRPr lang="ru-RU" sz="1200" b="1" dirty="0">
              <a:solidFill>
                <a:srgbClr val="004596"/>
              </a:solidFill>
              <a:latin typeface="+mn-lt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E2DC4100-820A-1172-3389-442E6903EDDA}"/>
              </a:ext>
            </a:extLst>
          </p:cNvPr>
          <p:cNvSpPr/>
          <p:nvPr/>
        </p:nvSpPr>
        <p:spPr>
          <a:xfrm>
            <a:off x="4790466" y="2744230"/>
            <a:ext cx="3859112" cy="574574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1217" name="Google Shape;1119;p61">
            <a:extLst>
              <a:ext uri="{FF2B5EF4-FFF2-40B4-BE49-F238E27FC236}">
                <a16:creationId xmlns:a16="http://schemas.microsoft.com/office/drawing/2014/main" id="{D3B97985-2502-8344-EC42-EE8E7168CF78}"/>
              </a:ext>
            </a:extLst>
          </p:cNvPr>
          <p:cNvSpPr txBox="1"/>
          <p:nvPr/>
        </p:nvSpPr>
        <p:spPr>
          <a:xfrm>
            <a:off x="4523577" y="1071821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3</a:t>
            </a:r>
            <a:endParaRPr dirty="0"/>
          </a:p>
        </p:txBody>
      </p:sp>
      <p:sp>
        <p:nvSpPr>
          <p:cNvPr id="1218" name="Google Shape;1119;p61">
            <a:extLst>
              <a:ext uri="{FF2B5EF4-FFF2-40B4-BE49-F238E27FC236}">
                <a16:creationId xmlns:a16="http://schemas.microsoft.com/office/drawing/2014/main" id="{5D07AD38-6D3D-D1F5-6FFA-1C034FF4A6FB}"/>
              </a:ext>
            </a:extLst>
          </p:cNvPr>
          <p:cNvSpPr txBox="1"/>
          <p:nvPr/>
        </p:nvSpPr>
        <p:spPr>
          <a:xfrm>
            <a:off x="4523576" y="2892182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4</a:t>
            </a:r>
            <a:endParaRPr dirty="0"/>
          </a:p>
        </p:txBody>
      </p:sp>
      <p:sp>
        <p:nvSpPr>
          <p:cNvPr id="1219" name="Google Shape;793;p51">
            <a:extLst>
              <a:ext uri="{FF2B5EF4-FFF2-40B4-BE49-F238E27FC236}">
                <a16:creationId xmlns:a16="http://schemas.microsoft.com/office/drawing/2014/main" id="{C8DD6FED-6575-BD32-9048-E855549CCCD9}"/>
              </a:ext>
            </a:extLst>
          </p:cNvPr>
          <p:cNvSpPr txBox="1">
            <a:spLocks/>
          </p:cNvSpPr>
          <p:nvPr/>
        </p:nvSpPr>
        <p:spPr>
          <a:xfrm>
            <a:off x="4930462" y="1042140"/>
            <a:ext cx="4581388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КЛАССИФИКАЦИЯ ДЕФЕКТОВ: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20" name="Google Shape;759;p50">
            <a:extLst>
              <a:ext uri="{FF2B5EF4-FFF2-40B4-BE49-F238E27FC236}">
                <a16:creationId xmlns:a16="http://schemas.microsoft.com/office/drawing/2014/main" id="{F6528923-6072-F868-1A2F-302FA63C71A9}"/>
              </a:ext>
            </a:extLst>
          </p:cNvPr>
          <p:cNvSpPr/>
          <p:nvPr/>
        </p:nvSpPr>
        <p:spPr>
          <a:xfrm>
            <a:off x="4994513" y="1902316"/>
            <a:ext cx="1965309" cy="686449"/>
          </a:xfrm>
          <a:prstGeom prst="rect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NV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solidFill>
                  <a:schemeClr val="lt1"/>
                </a:solidFill>
              </a:rPr>
              <a:t>MCSA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lang="en-US" sz="95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ро</a:t>
            </a:r>
            <a:r>
              <a:rPr lang="ru-RU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верка подшипника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chemeClr val="lt1"/>
                </a:solidFill>
              </a:rPr>
              <a:t>Проверка ротор/дисбаланса</a:t>
            </a:r>
            <a:br>
              <a:rPr lang="ru-RU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9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793;p51">
            <a:extLst>
              <a:ext uri="{FF2B5EF4-FFF2-40B4-BE49-F238E27FC236}">
                <a16:creationId xmlns:a16="http://schemas.microsoft.com/office/drawing/2014/main" id="{D339C814-9617-53AA-9327-C547800DEABE}"/>
              </a:ext>
            </a:extLst>
          </p:cNvPr>
          <p:cNvSpPr txBox="1">
            <a:spLocks/>
          </p:cNvSpPr>
          <p:nvPr/>
        </p:nvSpPr>
        <p:spPr>
          <a:xfrm>
            <a:off x="4930462" y="2846227"/>
            <a:ext cx="4581388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ИЗВЛЕЧЕНИЕ ПРИЗНАКОВ: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23" name="Google Shape;1105;p61">
            <a:extLst>
              <a:ext uri="{FF2B5EF4-FFF2-40B4-BE49-F238E27FC236}">
                <a16:creationId xmlns:a16="http://schemas.microsoft.com/office/drawing/2014/main" id="{07814CE8-3A00-AD6C-BFBE-97505A765AAB}"/>
              </a:ext>
            </a:extLst>
          </p:cNvPr>
          <p:cNvSpPr txBox="1"/>
          <p:nvPr/>
        </p:nvSpPr>
        <p:spPr>
          <a:xfrm>
            <a:off x="4874498" y="3429243"/>
            <a:ext cx="312169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окна – 1с. (шаг 0,5 сек.)</a:t>
            </a:r>
            <a:endParaRPr lang="ru-RU" sz="1000" dirty="0">
              <a:solidFill>
                <a:schemeClr val="tx1"/>
              </a:solidFill>
              <a:latin typeface="+mn-lt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обработка по </a:t>
            </a: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чанкам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(10 сек.) интерполяция фаз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dirty="0">
                <a:solidFill>
                  <a:schemeClr val="tx1"/>
                </a:solidFill>
                <a:latin typeface="+mn-lt"/>
              </a:rPr>
              <a:t>адаптивная калибровка оценки дефекта</a:t>
            </a:r>
            <a:endParaRPr lang="ru-RU" sz="1000" i="0" u="none" strike="noStrike" cap="none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38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4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ИСПОЛЬЗОВАНИЕ ИНСТРУМЕНТОВ </a:t>
            </a:r>
            <a:b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ИСКУССТВЕННОГО ИНТЕЛЛЕКТА</a:t>
            </a:r>
            <a:endParaRPr dirty="0"/>
          </a:p>
        </p:txBody>
      </p:sp>
      <p:grpSp>
        <p:nvGrpSpPr>
          <p:cNvPr id="1175" name="Google Shape;1175;p64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176" name="Google Shape;1176;p64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177" name="Google Shape;1177;p64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178" name="Google Shape;1178;p64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179" name="Google Shape;1179;p64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180" name="Google Shape;1180;p64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181" name="Google Shape;1181;p64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182" name="Google Shape;1182;p64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183" name="Google Shape;1183;p64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184" name="Google Shape;1184;p64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185" name="Google Shape;1185;p64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186" name="Google Shape;1186;p64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7" name="Google Shape;1187;p64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8" name="Google Shape;1188;p64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15D4749A-96A1-364A-8D3B-D4AEDB0A15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213E4BA-7B7E-F0FE-BE82-9420F434B1E8}"/>
              </a:ext>
            </a:extLst>
          </p:cNvPr>
          <p:cNvCxnSpPr>
            <a:cxnSpLocks/>
          </p:cNvCxnSpPr>
          <p:nvPr/>
        </p:nvCxnSpPr>
        <p:spPr>
          <a:xfrm flipV="1">
            <a:off x="626163" y="1330729"/>
            <a:ext cx="0" cy="3241095"/>
          </a:xfrm>
          <a:prstGeom prst="line">
            <a:avLst/>
          </a:prstGeom>
          <a:ln w="19050" cap="rnd">
            <a:solidFill>
              <a:srgbClr val="E65909"/>
            </a:solidFill>
            <a:prstDash val="solid"/>
            <a:round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380DCB5-AA35-E9EE-BD3F-C8AB985EE8CF}"/>
              </a:ext>
            </a:extLst>
          </p:cNvPr>
          <p:cNvGrpSpPr/>
          <p:nvPr/>
        </p:nvGrpSpPr>
        <p:grpSpPr>
          <a:xfrm>
            <a:off x="270172" y="2130541"/>
            <a:ext cx="671945" cy="671945"/>
            <a:chOff x="2213656" y="3096278"/>
            <a:chExt cx="671945" cy="671945"/>
          </a:xfrm>
        </p:grpSpPr>
        <p:sp>
          <p:nvSpPr>
            <p:cNvPr id="8" name="Блок-схема: узел 43">
              <a:extLst>
                <a:ext uri="{FF2B5EF4-FFF2-40B4-BE49-F238E27FC236}">
                  <a16:creationId xmlns:a16="http://schemas.microsoft.com/office/drawing/2014/main" id="{AC2A7A05-B13F-6216-8C48-EF621AA3EDD1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flowChartConnector">
              <a:avLst/>
            </a:prstGeom>
            <a:solidFill>
              <a:srgbClr val="477A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Дуга 8">
              <a:extLst>
                <a:ext uri="{FF2B5EF4-FFF2-40B4-BE49-F238E27FC236}">
                  <a16:creationId xmlns:a16="http://schemas.microsoft.com/office/drawing/2014/main" id="{311D9149-5ACC-B2BB-3343-BE903B1FA552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arc">
              <a:avLst>
                <a:gd name="adj1" fmla="val 21442621"/>
                <a:gd name="adj2" fmla="val 16343151"/>
              </a:avLst>
            </a:prstGeom>
            <a:solidFill>
              <a:srgbClr val="477A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6C3B354-14CB-C96D-88CE-76B25D0C1CB6}"/>
              </a:ext>
            </a:extLst>
          </p:cNvPr>
          <p:cNvGrpSpPr/>
          <p:nvPr/>
        </p:nvGrpSpPr>
        <p:grpSpPr>
          <a:xfrm>
            <a:off x="290190" y="3302320"/>
            <a:ext cx="671945" cy="671945"/>
            <a:chOff x="2213656" y="3096278"/>
            <a:chExt cx="671945" cy="671945"/>
          </a:xfrm>
        </p:grpSpPr>
        <p:sp>
          <p:nvSpPr>
            <p:cNvPr id="11" name="Блок-схема: узел 46">
              <a:extLst>
                <a:ext uri="{FF2B5EF4-FFF2-40B4-BE49-F238E27FC236}">
                  <a16:creationId xmlns:a16="http://schemas.microsoft.com/office/drawing/2014/main" id="{A8B11CCD-2226-A865-9A6E-1E31AA53B356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flowChartConnector">
              <a:avLst/>
            </a:prstGeom>
            <a:solidFill>
              <a:srgbClr val="477A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Дуга 11">
              <a:extLst>
                <a:ext uri="{FF2B5EF4-FFF2-40B4-BE49-F238E27FC236}">
                  <a16:creationId xmlns:a16="http://schemas.microsoft.com/office/drawing/2014/main" id="{10084AC2-62C8-BE82-114B-3B0B55ECBBE8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arc">
              <a:avLst>
                <a:gd name="adj1" fmla="val 21442621"/>
                <a:gd name="adj2" fmla="val 16343151"/>
              </a:avLst>
            </a:prstGeom>
            <a:solidFill>
              <a:srgbClr val="477A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" name="Овал 19">
            <a:extLst>
              <a:ext uri="{FF2B5EF4-FFF2-40B4-BE49-F238E27FC236}">
                <a16:creationId xmlns:a16="http://schemas.microsoft.com/office/drawing/2014/main" id="{52493F6A-BFCC-14CB-7F96-1B446E439902}"/>
              </a:ext>
            </a:extLst>
          </p:cNvPr>
          <p:cNvSpPr/>
          <p:nvPr/>
        </p:nvSpPr>
        <p:spPr>
          <a:xfrm>
            <a:off x="396815" y="2257184"/>
            <a:ext cx="418659" cy="418659"/>
          </a:xfrm>
          <a:prstGeom prst="ellipse">
            <a:avLst/>
          </a:prstGeom>
          <a:solidFill>
            <a:srgbClr val="E65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407D260-CAA9-9786-A376-94AD6A6A848B}"/>
              </a:ext>
            </a:extLst>
          </p:cNvPr>
          <p:cNvSpPr/>
          <p:nvPr/>
        </p:nvSpPr>
        <p:spPr>
          <a:xfrm>
            <a:off x="408953" y="2264805"/>
            <a:ext cx="407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5BC4C96-69D6-531A-11ED-252A5D408FD0}"/>
              </a:ext>
            </a:extLst>
          </p:cNvPr>
          <p:cNvSpPr/>
          <p:nvPr/>
        </p:nvSpPr>
        <p:spPr>
          <a:xfrm>
            <a:off x="416833" y="3424806"/>
            <a:ext cx="418659" cy="418659"/>
          </a:xfrm>
          <a:prstGeom prst="ellipse">
            <a:avLst/>
          </a:prstGeom>
          <a:solidFill>
            <a:srgbClr val="E65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F6DFE79-CA0F-3FBB-78A9-65147B8CC639}"/>
              </a:ext>
            </a:extLst>
          </p:cNvPr>
          <p:cNvSpPr/>
          <p:nvPr/>
        </p:nvSpPr>
        <p:spPr>
          <a:xfrm>
            <a:off x="414794" y="3439892"/>
            <a:ext cx="407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F8FEB7E-30C2-4DEF-951B-D3865BFB18DC}"/>
              </a:ext>
            </a:extLst>
          </p:cNvPr>
          <p:cNvSpPr/>
          <p:nvPr/>
        </p:nvSpPr>
        <p:spPr>
          <a:xfrm>
            <a:off x="1068760" y="2203250"/>
            <a:ext cx="1582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Классификация вида дефекта</a:t>
            </a:r>
            <a:endParaRPr lang="ru-RU" sz="1200" dirty="0">
              <a:solidFill>
                <a:schemeClr val="accent1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ABDD9DC-2620-C3DF-887E-A35A12B5DCEE}"/>
              </a:ext>
            </a:extLst>
          </p:cNvPr>
          <p:cNvSpPr/>
          <p:nvPr/>
        </p:nvSpPr>
        <p:spPr>
          <a:xfrm>
            <a:off x="1031622" y="3424806"/>
            <a:ext cx="1749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Классификация степени дефекта</a:t>
            </a:r>
            <a:endParaRPr lang="ru-RU" sz="1200" dirty="0">
              <a:solidFill>
                <a:schemeClr val="accent1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C5DD45F-1B27-1FAD-8755-A3526B89F40D}"/>
              </a:ext>
            </a:extLst>
          </p:cNvPr>
          <p:cNvGrpSpPr/>
          <p:nvPr/>
        </p:nvGrpSpPr>
        <p:grpSpPr>
          <a:xfrm>
            <a:off x="3293460" y="1388897"/>
            <a:ext cx="5580368" cy="2365707"/>
            <a:chOff x="3293460" y="1986105"/>
            <a:chExt cx="5580368" cy="2365707"/>
          </a:xfrm>
        </p:grpSpPr>
        <p:pic>
          <p:nvPicPr>
            <p:cNvPr id="44" name="Рисунок 43" descr="Изображение выглядит как снимок экрана, дизайн&#10;&#10;Содержимое, созданное искусственным интеллектом, может быть неверным.">
              <a:extLst>
                <a:ext uri="{FF2B5EF4-FFF2-40B4-BE49-F238E27FC236}">
                  <a16:creationId xmlns:a16="http://schemas.microsoft.com/office/drawing/2014/main" id="{C5B79EF1-C45F-DBFE-D919-F5F6C1585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3460" y="1986105"/>
              <a:ext cx="5580368" cy="2365707"/>
            </a:xfrm>
            <a:prstGeom prst="rect">
              <a:avLst/>
            </a:prstGeom>
          </p:spPr>
        </p:pic>
        <p:pic>
          <p:nvPicPr>
            <p:cNvPr id="45" name="Рисунок 44" descr="Изображение выглядит как круг, Графика, снимок экрана, Красочность&#10;&#10;Содержимое, созданное искусственным интеллектом, может быть неверным.">
              <a:extLst>
                <a:ext uri="{FF2B5EF4-FFF2-40B4-BE49-F238E27FC236}">
                  <a16:creationId xmlns:a16="http://schemas.microsoft.com/office/drawing/2014/main" id="{5827E1F1-B46B-E97C-D368-B8903F0FF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4757" y="2075133"/>
              <a:ext cx="336256" cy="336256"/>
            </a:xfrm>
            <a:prstGeom prst="rect">
              <a:avLst/>
            </a:prstGeom>
          </p:spPr>
        </p:pic>
      </p:grpSp>
      <p:sp>
        <p:nvSpPr>
          <p:cNvPr id="46" name="Google Shape;793;p51">
            <a:extLst>
              <a:ext uri="{FF2B5EF4-FFF2-40B4-BE49-F238E27FC236}">
                <a16:creationId xmlns:a16="http://schemas.microsoft.com/office/drawing/2014/main" id="{085A2472-C868-8983-31A6-0A20E4FA156F}"/>
              </a:ext>
            </a:extLst>
          </p:cNvPr>
          <p:cNvSpPr txBox="1">
            <a:spLocks/>
          </p:cNvSpPr>
          <p:nvPr/>
        </p:nvSpPr>
        <p:spPr>
          <a:xfrm>
            <a:off x="897345" y="1341614"/>
            <a:ext cx="2457966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ЗАДАЧИ, РЕШЕННЫЕ С ПОМОЩЬЮ ИИ: 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 descr="Изображение выглядит как снимок экрана, текст, Красочность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666080F-E8C6-B707-45E0-C02E84A26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761" y="4004285"/>
            <a:ext cx="1712244" cy="8872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Прямоугольник 1080">
            <a:extLst>
              <a:ext uri="{FF2B5EF4-FFF2-40B4-BE49-F238E27FC236}">
                <a16:creationId xmlns:a16="http://schemas.microsoft.com/office/drawing/2014/main" id="{CE644AD8-E1B0-19F8-FFB9-791846C687BF}"/>
              </a:ext>
            </a:extLst>
          </p:cNvPr>
          <p:cNvSpPr/>
          <p:nvPr/>
        </p:nvSpPr>
        <p:spPr>
          <a:xfrm>
            <a:off x="185420" y="958836"/>
            <a:ext cx="8773160" cy="383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 dirty="0"/>
          </a:p>
        </p:txBody>
      </p:sp>
      <p:sp>
        <p:nvSpPr>
          <p:cNvPr id="923" name="Google Shape;923;p54"/>
          <p:cNvSpPr txBox="1">
            <a:spLocks noGrp="1"/>
          </p:cNvSpPr>
          <p:nvPr>
            <p:ph type="title"/>
          </p:nvPr>
        </p:nvSpPr>
        <p:spPr>
          <a:xfrm>
            <a:off x="153998" y="134655"/>
            <a:ext cx="6393406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СХЕМА ВНЕШНЕГО СЕТЕВОГО ВЗАИМОДЕЙСТВИЯ</a:t>
            </a:r>
            <a:endParaRPr lang="ru-RU" dirty="0"/>
          </a:p>
        </p:txBody>
      </p:sp>
      <p:grpSp>
        <p:nvGrpSpPr>
          <p:cNvPr id="924" name="Google Shape;924;p54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925" name="Google Shape;925;p54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926" name="Google Shape;926;p54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927" name="Google Shape;927;p54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928" name="Google Shape;928;p54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929" name="Google Shape;929;p54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930" name="Google Shape;930;p54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931" name="Google Shape;931;p54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932" name="Google Shape;932;p54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933" name="Google Shape;933;p54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934" name="Google Shape;934;p54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935" name="Google Shape;935;p54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6" name="Google Shape;936;p54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7" name="Google Shape;937;p54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D6976DAD-45A8-8845-F820-9CB498CE32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Прямоугольник 1083">
            <a:extLst>
              <a:ext uri="{FF2B5EF4-FFF2-40B4-BE49-F238E27FC236}">
                <a16:creationId xmlns:a16="http://schemas.microsoft.com/office/drawing/2014/main" id="{A7BF251D-42A1-9610-09D2-5F4B084DCB8F}"/>
              </a:ext>
            </a:extLst>
          </p:cNvPr>
          <p:cNvSpPr/>
          <p:nvPr/>
        </p:nvSpPr>
        <p:spPr>
          <a:xfrm>
            <a:off x="7489194" y="4103024"/>
            <a:ext cx="14161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Названия сетевых зон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Internet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IaaS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prod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IaaS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test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IaaS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dev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DMZ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frontend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DMZ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backend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1,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DMZ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backend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2, КРЕПИС, КОА-СПТ, КОА-СТТ, КОА-СИТ, КОА-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DMZ</a:t>
            </a:r>
            <a:endParaRPr kumimoji="0" lang="ru-RU" sz="6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GPN_DIN Regular" panose="020B0504020202020204" pitchFamily="34" charset="-52"/>
              <a:ea typeface="GPN_DIN Regular" panose="020B0504020202020204" pitchFamily="34" charset="-52"/>
              <a:cs typeface="Arial"/>
            </a:endParaRPr>
          </a:p>
        </p:txBody>
      </p:sp>
      <p:grpSp>
        <p:nvGrpSpPr>
          <p:cNvPr id="1085" name="Группа 1084">
            <a:extLst>
              <a:ext uri="{FF2B5EF4-FFF2-40B4-BE49-F238E27FC236}">
                <a16:creationId xmlns:a16="http://schemas.microsoft.com/office/drawing/2014/main" id="{FCDFDAB6-DD23-84AA-496A-5A1BA60A389A}"/>
              </a:ext>
            </a:extLst>
          </p:cNvPr>
          <p:cNvGrpSpPr/>
          <p:nvPr/>
        </p:nvGrpSpPr>
        <p:grpSpPr>
          <a:xfrm>
            <a:off x="7570969" y="3339955"/>
            <a:ext cx="1259603" cy="558913"/>
            <a:chOff x="1786091" y="5666851"/>
            <a:chExt cx="1259603" cy="558913"/>
          </a:xfrm>
        </p:grpSpPr>
        <p:sp>
          <p:nvSpPr>
            <p:cNvPr id="1086" name="Овал 1085">
              <a:extLst>
                <a:ext uri="{FF2B5EF4-FFF2-40B4-BE49-F238E27FC236}">
                  <a16:creationId xmlns:a16="http://schemas.microsoft.com/office/drawing/2014/main" id="{7C726B78-3DBE-5F7F-ED0F-83718630DF8E}"/>
                </a:ext>
              </a:extLst>
            </p:cNvPr>
            <p:cNvSpPr/>
            <p:nvPr/>
          </p:nvSpPr>
          <p:spPr>
            <a:xfrm>
              <a:off x="1788957" y="5705184"/>
              <a:ext cx="108000" cy="108000"/>
            </a:xfrm>
            <a:prstGeom prst="ellipse">
              <a:avLst/>
            </a:prstGeom>
            <a:solidFill>
              <a:srgbClr val="00B050">
                <a:alpha val="65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  <p:sp>
          <p:nvSpPr>
            <p:cNvPr id="1087" name="Прямоугольник 1086">
              <a:extLst>
                <a:ext uri="{FF2B5EF4-FFF2-40B4-BE49-F238E27FC236}">
                  <a16:creationId xmlns:a16="http://schemas.microsoft.com/office/drawing/2014/main" id="{A2CAB7F1-AFE4-7297-36EB-D596EA2CDBD1}"/>
                </a:ext>
              </a:extLst>
            </p:cNvPr>
            <p:cNvSpPr/>
            <p:nvPr/>
          </p:nvSpPr>
          <p:spPr>
            <a:xfrm>
              <a:off x="1937833" y="5666851"/>
              <a:ext cx="864339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PN_DIN Regular" panose="020B0504020202020204" pitchFamily="34" charset="-52"/>
                  <a:ea typeface="GPN_DIN Regular" panose="020B0504020202020204" pitchFamily="34" charset="-52"/>
                  <a:cs typeface="Arial"/>
                </a:rPr>
                <a:t>Trusted Zone, </a:t>
              </a:r>
              <a:r>
                <a:rPr kumimoji="0" lang="ru-RU" sz="600" b="0" i="1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PN_DIN Regular" panose="020B0504020202020204" pitchFamily="34" charset="-52"/>
                  <a:ea typeface="GPN_DIN Regular" panose="020B0504020202020204" pitchFamily="34" charset="-52"/>
                  <a:cs typeface="Arial"/>
                </a:rPr>
                <a:t>КСПД</a:t>
              </a:r>
              <a:endPara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  <p:sp>
          <p:nvSpPr>
            <p:cNvPr id="1088" name="Овал 1087">
              <a:extLst>
                <a:ext uri="{FF2B5EF4-FFF2-40B4-BE49-F238E27FC236}">
                  <a16:creationId xmlns:a16="http://schemas.microsoft.com/office/drawing/2014/main" id="{9EFFAB42-917D-3E21-FACD-5DF8F472DF7E}"/>
                </a:ext>
              </a:extLst>
            </p:cNvPr>
            <p:cNvSpPr/>
            <p:nvPr/>
          </p:nvSpPr>
          <p:spPr>
            <a:xfrm>
              <a:off x="1789431" y="5884524"/>
              <a:ext cx="108000" cy="108000"/>
            </a:xfrm>
            <a:prstGeom prst="ellipse">
              <a:avLst/>
            </a:prstGeom>
            <a:solidFill>
              <a:srgbClr val="FFC000">
                <a:alpha val="65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  <p:sp>
          <p:nvSpPr>
            <p:cNvPr id="1089" name="Прямоугольник 1088">
              <a:extLst>
                <a:ext uri="{FF2B5EF4-FFF2-40B4-BE49-F238E27FC236}">
                  <a16:creationId xmlns:a16="http://schemas.microsoft.com/office/drawing/2014/main" id="{5AABB958-F728-083C-8CC8-598FB5A7B8BC}"/>
                </a:ext>
              </a:extLst>
            </p:cNvPr>
            <p:cNvSpPr/>
            <p:nvPr/>
          </p:nvSpPr>
          <p:spPr>
            <a:xfrm>
              <a:off x="1937833" y="5846191"/>
              <a:ext cx="907621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PN_DIN Regular" panose="020B0504020202020204" pitchFamily="34" charset="-52"/>
                  <a:ea typeface="GPN_DIN Regular" panose="020B0504020202020204" pitchFamily="34" charset="-52"/>
                  <a:cs typeface="Arial"/>
                </a:rPr>
                <a:t>Controlled Zone, DMZ</a:t>
              </a:r>
              <a:endPara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  <p:sp>
          <p:nvSpPr>
            <p:cNvPr id="1090" name="Овал 1089">
              <a:extLst>
                <a:ext uri="{FF2B5EF4-FFF2-40B4-BE49-F238E27FC236}">
                  <a16:creationId xmlns:a16="http://schemas.microsoft.com/office/drawing/2014/main" id="{7C97031D-7840-BB59-DFFB-06DF6176664F}"/>
                </a:ext>
              </a:extLst>
            </p:cNvPr>
            <p:cNvSpPr/>
            <p:nvPr/>
          </p:nvSpPr>
          <p:spPr>
            <a:xfrm>
              <a:off x="1786091" y="6079431"/>
              <a:ext cx="108000" cy="108000"/>
            </a:xfrm>
            <a:prstGeom prst="ellipse">
              <a:avLst/>
            </a:prstGeom>
            <a:solidFill>
              <a:srgbClr val="FF0000">
                <a:alpha val="65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  <p:sp>
          <p:nvSpPr>
            <p:cNvPr id="1091" name="Прямоугольник 1090">
              <a:extLst>
                <a:ext uri="{FF2B5EF4-FFF2-40B4-BE49-F238E27FC236}">
                  <a16:creationId xmlns:a16="http://schemas.microsoft.com/office/drawing/2014/main" id="{0DA7F31E-99B8-FD7D-0002-330E7FBF67C3}"/>
                </a:ext>
              </a:extLst>
            </p:cNvPr>
            <p:cNvSpPr/>
            <p:nvPr/>
          </p:nvSpPr>
          <p:spPr>
            <a:xfrm>
              <a:off x="1934492" y="6041098"/>
              <a:ext cx="1111202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PN_DIN Regular" panose="020B0504020202020204" pitchFamily="34" charset="-52"/>
                  <a:ea typeface="GPN_DIN Regular" panose="020B0504020202020204" pitchFamily="34" charset="-52"/>
                  <a:cs typeface="Arial"/>
                </a:rPr>
                <a:t>Uncontrolled Zone, Internet</a:t>
              </a:r>
              <a:endPara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</p:grpSp>
      <p:pic>
        <p:nvPicPr>
          <p:cNvPr id="1096" name="Рисунок 1095">
            <a:extLst>
              <a:ext uri="{FF2B5EF4-FFF2-40B4-BE49-F238E27FC236}">
                <a16:creationId xmlns:a16="http://schemas.microsoft.com/office/drawing/2014/main" id="{B5FDA056-E310-7B79-5D7F-60A084BB3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863" y="2068286"/>
            <a:ext cx="1170495" cy="1168973"/>
          </a:xfrm>
          <a:prstGeom prst="rect">
            <a:avLst/>
          </a:prstGeom>
        </p:spPr>
      </p:pic>
      <p:pic>
        <p:nvPicPr>
          <p:cNvPr id="1135" name="Рисунок 1134">
            <a:extLst>
              <a:ext uri="{FF2B5EF4-FFF2-40B4-BE49-F238E27FC236}">
                <a16:creationId xmlns:a16="http://schemas.microsoft.com/office/drawing/2014/main" id="{67A5F296-8CB8-606D-FED6-C7FE2A501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21" y="1027407"/>
            <a:ext cx="7173095" cy="3722076"/>
          </a:xfrm>
          <a:prstGeom prst="rect">
            <a:avLst/>
          </a:prstGeom>
        </p:spPr>
      </p:pic>
      <p:sp>
        <p:nvSpPr>
          <p:cNvPr id="1136" name="TextBox 1135">
            <a:extLst>
              <a:ext uri="{FF2B5EF4-FFF2-40B4-BE49-F238E27FC236}">
                <a16:creationId xmlns:a16="http://schemas.microsoft.com/office/drawing/2014/main" id="{90397CAB-345E-C8B9-C315-5713F7CC818D}"/>
              </a:ext>
            </a:extLst>
          </p:cNvPr>
          <p:cNvSpPr txBox="1"/>
          <p:nvPr/>
        </p:nvSpPr>
        <p:spPr>
          <a:xfrm>
            <a:off x="5212735" y="284296"/>
            <a:ext cx="1941626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800" dirty="0">
                <a:solidFill>
                  <a:schemeClr val="bg1"/>
                </a:solidFill>
              </a:rPr>
              <a:t>Архитектура решения</a:t>
            </a:r>
            <a:endParaRPr lang="ru-R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66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МОДЕЛЬ ПОТОКОВ</a:t>
            </a:r>
            <a:endParaRPr dirty="0"/>
          </a:p>
        </p:txBody>
      </p:sp>
      <p:grpSp>
        <p:nvGrpSpPr>
          <p:cNvPr id="1218" name="Google Shape;1218;p66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219" name="Google Shape;1219;p66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20" name="Google Shape;1220;p66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21" name="Google Shape;1221;p66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22" name="Google Shape;1222;p66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23" name="Google Shape;1223;p66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24" name="Google Shape;1224;p66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25" name="Google Shape;1225;p66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26" name="Google Shape;1226;p66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27" name="Google Shape;1227;p66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28" name="Google Shape;1228;p66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29" name="Google Shape;1229;p66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0" name="Google Shape;1230;p66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1" name="Google Shape;1231;p66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64027ECE-1D78-0A28-B5C3-75897C8ABC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4A8C6A-0668-A6D5-13FC-DF08F592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19087"/>
            <a:ext cx="5366654" cy="3960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257545-819F-0473-335F-D02559A53E1D}"/>
              </a:ext>
            </a:extLst>
          </p:cNvPr>
          <p:cNvSpPr txBox="1"/>
          <p:nvPr/>
        </p:nvSpPr>
        <p:spPr>
          <a:xfrm>
            <a:off x="6331779" y="2648462"/>
            <a:ext cx="1941626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800" dirty="0">
                <a:solidFill>
                  <a:schemeClr val="bg1"/>
                </a:solidFill>
              </a:rPr>
              <a:t>Архитектура решения</a:t>
            </a:r>
            <a:endParaRPr lang="ru-R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2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РИСКИ</a:t>
            </a:r>
            <a:endParaRPr lang="ru-RU" dirty="0"/>
          </a:p>
        </p:txBody>
      </p:sp>
      <p:grpSp>
        <p:nvGrpSpPr>
          <p:cNvPr id="1131" name="Google Shape;1131;p62"/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1132" name="Google Shape;1132;p62"/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133" name="Google Shape;1133;p62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134" name="Google Shape;1134;p62"/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1135" name="Google Shape;1135;p62"/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136" name="Google Shape;1136;p62"/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137" name="Google Shape;1137;p62"/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1138" name="Google Shape;1138;p62"/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1139" name="Google Shape;1139;p62"/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140" name="Google Shape;1140;p62"/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141" name="Google Shape;1141;p62"/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142" name="Google Shape;1142;p62"/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3" name="Google Shape;1143;p62"/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4" name="Google Shape;1144;p62"/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1F079497-B57B-E161-0917-42A914D533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1131;p62">
            <a:extLst>
              <a:ext uri="{FF2B5EF4-FFF2-40B4-BE49-F238E27FC236}">
                <a16:creationId xmlns:a16="http://schemas.microsoft.com/office/drawing/2014/main" id="{E7B6749F-F607-2083-8CE6-E81CB98EBA90}"/>
              </a:ext>
            </a:extLst>
          </p:cNvPr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5" name="Google Shape;1132;p62">
              <a:extLst>
                <a:ext uri="{FF2B5EF4-FFF2-40B4-BE49-F238E27FC236}">
                  <a16:creationId xmlns:a16="http://schemas.microsoft.com/office/drawing/2014/main" id="{86918F4E-3A1A-6EE5-E37A-B62DBF7E6D48}"/>
                </a:ext>
              </a:extLst>
            </p:cNvPr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6" name="Google Shape;1133;p62">
              <a:extLst>
                <a:ext uri="{FF2B5EF4-FFF2-40B4-BE49-F238E27FC236}">
                  <a16:creationId xmlns:a16="http://schemas.microsoft.com/office/drawing/2014/main" id="{696843D8-14A7-B106-3660-EBED74DA8801}"/>
                </a:ext>
              </a:extLst>
            </p:cNvPr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0" name="Google Shape;1134;p62">
                <a:extLst>
                  <a:ext uri="{FF2B5EF4-FFF2-40B4-BE49-F238E27FC236}">
                    <a16:creationId xmlns:a16="http://schemas.microsoft.com/office/drawing/2014/main" id="{7F38FE2D-82C4-221E-4E12-A21B1ACDD6C5}"/>
                  </a:ext>
                </a:extLst>
              </p:cNvPr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16" name="Google Shape;1135;p62">
                  <a:extLst>
                    <a:ext uri="{FF2B5EF4-FFF2-40B4-BE49-F238E27FC236}">
                      <a16:creationId xmlns:a16="http://schemas.microsoft.com/office/drawing/2014/main" id="{5E6D0B33-8356-6282-DDC9-91834DF44766}"/>
                    </a:ext>
                  </a:extLst>
                </p:cNvPr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" name="Google Shape;1136;p62">
                  <a:extLst>
                    <a:ext uri="{FF2B5EF4-FFF2-40B4-BE49-F238E27FC236}">
                      <a16:creationId xmlns:a16="http://schemas.microsoft.com/office/drawing/2014/main" id="{139F18A6-5C75-32F3-ABEF-5E3E6CB14FD4}"/>
                    </a:ext>
                  </a:extLst>
                </p:cNvPr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1" name="Google Shape;1137;p62">
                <a:extLst>
                  <a:ext uri="{FF2B5EF4-FFF2-40B4-BE49-F238E27FC236}">
                    <a16:creationId xmlns:a16="http://schemas.microsoft.com/office/drawing/2014/main" id="{EFBF4181-6B8A-D325-ED6D-EEF75ED68E25}"/>
                  </a:ext>
                </a:extLst>
              </p:cNvPr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12" name="Google Shape;1138;p62">
                  <a:extLst>
                    <a:ext uri="{FF2B5EF4-FFF2-40B4-BE49-F238E27FC236}">
                      <a16:creationId xmlns:a16="http://schemas.microsoft.com/office/drawing/2014/main" id="{BD096997-1D85-B996-F681-C3A55AE60FF1}"/>
                    </a:ext>
                  </a:extLst>
                </p:cNvPr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14" name="Google Shape;1139;p62">
                    <a:extLst>
                      <a:ext uri="{FF2B5EF4-FFF2-40B4-BE49-F238E27FC236}">
                        <a16:creationId xmlns:a16="http://schemas.microsoft.com/office/drawing/2014/main" id="{33CB6882-A2D4-8148-A114-8A7912F177F4}"/>
                      </a:ext>
                    </a:extLst>
                  </p:cNvPr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5" name="Google Shape;1140;p62">
                    <a:extLst>
                      <a:ext uri="{FF2B5EF4-FFF2-40B4-BE49-F238E27FC236}">
                        <a16:creationId xmlns:a16="http://schemas.microsoft.com/office/drawing/2014/main" id="{367788EB-46B7-54AC-7839-04000227BA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3" name="Google Shape;1141;p62">
                  <a:extLst>
                    <a:ext uri="{FF2B5EF4-FFF2-40B4-BE49-F238E27FC236}">
                      <a16:creationId xmlns:a16="http://schemas.microsoft.com/office/drawing/2014/main" id="{CB495869-7E0F-A0C4-4909-4E7AC8784AF8}"/>
                    </a:ext>
                  </a:extLst>
                </p:cNvPr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7" name="Google Shape;1142;p62">
              <a:extLst>
                <a:ext uri="{FF2B5EF4-FFF2-40B4-BE49-F238E27FC236}">
                  <a16:creationId xmlns:a16="http://schemas.microsoft.com/office/drawing/2014/main" id="{57325FAB-5B53-7FDF-39DC-D8A0261CFDD8}"/>
                </a:ext>
              </a:extLst>
            </p:cNvPr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" name="Google Shape;1143;p62">
              <a:extLst>
                <a:ext uri="{FF2B5EF4-FFF2-40B4-BE49-F238E27FC236}">
                  <a16:creationId xmlns:a16="http://schemas.microsoft.com/office/drawing/2014/main" id="{34E605C1-3C8E-520A-1EEB-75BE280D759F}"/>
                </a:ext>
              </a:extLst>
            </p:cNvPr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1144;p62">
              <a:extLst>
                <a:ext uri="{FF2B5EF4-FFF2-40B4-BE49-F238E27FC236}">
                  <a16:creationId xmlns:a16="http://schemas.microsoft.com/office/drawing/2014/main" id="{8D2A43F1-3F27-1F55-9838-755793AF4703}"/>
                </a:ext>
              </a:extLst>
            </p:cNvPr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" name="Google Shape;778;p51">
            <a:extLst>
              <a:ext uri="{FF2B5EF4-FFF2-40B4-BE49-F238E27FC236}">
                <a16:creationId xmlns:a16="http://schemas.microsoft.com/office/drawing/2014/main" id="{CA21EBC4-248C-DC24-53DF-D3B617EB4DB1}"/>
              </a:ext>
            </a:extLst>
          </p:cNvPr>
          <p:cNvSpPr txBox="1">
            <a:spLocks/>
          </p:cNvSpPr>
          <p:nvPr/>
        </p:nvSpPr>
        <p:spPr>
          <a:xfrm>
            <a:off x="7098835" y="-238285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800"/>
            </a:pPr>
            <a:r>
              <a:rPr lang="ru-RU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>
                <a:buSzPts val="800"/>
              </a:pPr>
              <a:t>14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7C467-862E-7194-2447-14BEB3B5FC1D}"/>
              </a:ext>
            </a:extLst>
          </p:cNvPr>
          <p:cNvSpPr txBox="1"/>
          <p:nvPr/>
        </p:nvSpPr>
        <p:spPr bwMode="auto">
          <a:xfrm>
            <a:off x="5848621" y="886246"/>
            <a:ext cx="2981946" cy="210686"/>
          </a:xfrm>
          <a:prstGeom prst="rect">
            <a:avLst/>
          </a:prstGeom>
          <a:noFill/>
        </p:spPr>
        <p:txBody>
          <a:bodyPr wrap="square" lIns="36000" tIns="40823" rIns="36000" bIns="40823" rtlCol="0">
            <a:spAutoFit/>
          </a:bodyPr>
          <a:lstStyle/>
          <a:p>
            <a:pPr>
              <a:lnSpc>
                <a:spcPts val="1000"/>
              </a:lnSpc>
              <a:spcBef>
                <a:spcPts val="536"/>
              </a:spcBef>
              <a:defRPr/>
            </a:pPr>
            <a:r>
              <a:rPr lang="ru-RU" sz="1000" b="1" dirty="0">
                <a:solidFill>
                  <a:schemeClr val="bg1"/>
                </a:solidFill>
                <a:latin typeface="GPN_DIN Regular"/>
                <a:ea typeface="GPN_DIN Regular"/>
              </a:rPr>
              <a:t>Ранжирование рисков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1" name="Group 3">
            <a:extLst>
              <a:ext uri="{FF2B5EF4-FFF2-40B4-BE49-F238E27FC236}">
                <a16:creationId xmlns:a16="http://schemas.microsoft.com/office/drawing/2014/main" id="{8ABE2462-0736-9775-D71D-F129237F7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14746"/>
              </p:ext>
            </p:extLst>
          </p:nvPr>
        </p:nvGraphicFramePr>
        <p:xfrm>
          <a:off x="6302482" y="1157835"/>
          <a:ext cx="2409631" cy="2300627"/>
        </p:xfrm>
        <a:graphic>
          <a:graphicData uri="http://schemas.openxmlformats.org/drawingml/2006/table">
            <a:tbl>
              <a:tblPr/>
              <a:tblGrid>
                <a:gridCol w="464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99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54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125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254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99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7">
            <a:extLst>
              <a:ext uri="{FF2B5EF4-FFF2-40B4-BE49-F238E27FC236}">
                <a16:creationId xmlns:a16="http://schemas.microsoft.com/office/drawing/2014/main" id="{0FED306A-86F8-D069-66E0-871DD55B9BE4}"/>
              </a:ext>
            </a:extLst>
          </p:cNvPr>
          <p:cNvSpPr/>
          <p:nvPr/>
        </p:nvSpPr>
        <p:spPr bwMode="auto">
          <a:xfrm rot="16199998">
            <a:off x="4743067" y="2419827"/>
            <a:ext cx="2296844" cy="10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Вероятность возникновения</a:t>
            </a:r>
            <a:endParaRPr lang="en-US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3" name="Овал 16">
            <a:extLst>
              <a:ext uri="{FF2B5EF4-FFF2-40B4-BE49-F238E27FC236}">
                <a16:creationId xmlns:a16="http://schemas.microsoft.com/office/drawing/2014/main" id="{27204102-85DF-5594-D6CD-B8C9FE2F8F39}"/>
              </a:ext>
            </a:extLst>
          </p:cNvPr>
          <p:cNvSpPr/>
          <p:nvPr/>
        </p:nvSpPr>
        <p:spPr bwMode="auto">
          <a:xfrm>
            <a:off x="8400194" y="3360966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A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4" name="Овал 52">
            <a:extLst>
              <a:ext uri="{FF2B5EF4-FFF2-40B4-BE49-F238E27FC236}">
                <a16:creationId xmlns:a16="http://schemas.microsoft.com/office/drawing/2014/main" id="{BFD77111-7A81-E5CA-CDD2-5359B5D58C62}"/>
              </a:ext>
            </a:extLst>
          </p:cNvPr>
          <p:cNvSpPr/>
          <p:nvPr/>
        </p:nvSpPr>
        <p:spPr bwMode="auto">
          <a:xfrm>
            <a:off x="7921168" y="3366598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B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5" name="Овал 53">
            <a:extLst>
              <a:ext uri="{FF2B5EF4-FFF2-40B4-BE49-F238E27FC236}">
                <a16:creationId xmlns:a16="http://schemas.microsoft.com/office/drawing/2014/main" id="{63ED420C-4E05-7D8A-5D0E-C9D5ACD81395}"/>
              </a:ext>
            </a:extLst>
          </p:cNvPr>
          <p:cNvSpPr/>
          <p:nvPr/>
        </p:nvSpPr>
        <p:spPr bwMode="auto">
          <a:xfrm>
            <a:off x="7442142" y="3372788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C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6" name="Овал 54">
            <a:extLst>
              <a:ext uri="{FF2B5EF4-FFF2-40B4-BE49-F238E27FC236}">
                <a16:creationId xmlns:a16="http://schemas.microsoft.com/office/drawing/2014/main" id="{77D1E3F6-D562-8F1D-94EF-0003E5E53120}"/>
              </a:ext>
            </a:extLst>
          </p:cNvPr>
          <p:cNvSpPr/>
          <p:nvPr/>
        </p:nvSpPr>
        <p:spPr bwMode="auto">
          <a:xfrm>
            <a:off x="6938901" y="3372601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D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7" name="Овал 55">
            <a:extLst>
              <a:ext uri="{FF2B5EF4-FFF2-40B4-BE49-F238E27FC236}">
                <a16:creationId xmlns:a16="http://schemas.microsoft.com/office/drawing/2014/main" id="{983BFA6D-E396-8264-3C63-0E6CA939B89C}"/>
              </a:ext>
            </a:extLst>
          </p:cNvPr>
          <p:cNvSpPr/>
          <p:nvPr/>
        </p:nvSpPr>
        <p:spPr bwMode="auto">
          <a:xfrm>
            <a:off x="6481383" y="3374554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E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8" name="Овал 57">
            <a:extLst>
              <a:ext uri="{FF2B5EF4-FFF2-40B4-BE49-F238E27FC236}">
                <a16:creationId xmlns:a16="http://schemas.microsoft.com/office/drawing/2014/main" id="{6BF76CA4-BCA5-1F73-64CB-766BD7F81E9F}"/>
              </a:ext>
            </a:extLst>
          </p:cNvPr>
          <p:cNvSpPr/>
          <p:nvPr/>
        </p:nvSpPr>
        <p:spPr bwMode="auto">
          <a:xfrm>
            <a:off x="6199279" y="3089751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1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9" name="Овал 58">
            <a:extLst>
              <a:ext uri="{FF2B5EF4-FFF2-40B4-BE49-F238E27FC236}">
                <a16:creationId xmlns:a16="http://schemas.microsoft.com/office/drawing/2014/main" id="{B6D20E34-27B3-78EA-6EDA-7308E912744B}"/>
              </a:ext>
            </a:extLst>
          </p:cNvPr>
          <p:cNvSpPr/>
          <p:nvPr/>
        </p:nvSpPr>
        <p:spPr bwMode="auto">
          <a:xfrm>
            <a:off x="6195855" y="2660724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2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0" name="Овал 59">
            <a:extLst>
              <a:ext uri="{FF2B5EF4-FFF2-40B4-BE49-F238E27FC236}">
                <a16:creationId xmlns:a16="http://schemas.microsoft.com/office/drawing/2014/main" id="{4F4A1E1D-8692-B17F-926D-A8273153FB51}"/>
              </a:ext>
            </a:extLst>
          </p:cNvPr>
          <p:cNvSpPr/>
          <p:nvPr/>
        </p:nvSpPr>
        <p:spPr bwMode="auto">
          <a:xfrm>
            <a:off x="6194482" y="2231697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3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1" name="Овал 60">
            <a:extLst>
              <a:ext uri="{FF2B5EF4-FFF2-40B4-BE49-F238E27FC236}">
                <a16:creationId xmlns:a16="http://schemas.microsoft.com/office/drawing/2014/main" id="{31A2EE8E-10AD-1AE3-AA08-D9161D71A913}"/>
              </a:ext>
            </a:extLst>
          </p:cNvPr>
          <p:cNvSpPr/>
          <p:nvPr/>
        </p:nvSpPr>
        <p:spPr bwMode="auto">
          <a:xfrm>
            <a:off x="6194482" y="1755834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4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2" name="Овал 61">
            <a:extLst>
              <a:ext uri="{FF2B5EF4-FFF2-40B4-BE49-F238E27FC236}">
                <a16:creationId xmlns:a16="http://schemas.microsoft.com/office/drawing/2014/main" id="{2D5D53C1-B922-6151-8DD0-5F330CE03309}"/>
              </a:ext>
            </a:extLst>
          </p:cNvPr>
          <p:cNvSpPr/>
          <p:nvPr/>
        </p:nvSpPr>
        <p:spPr bwMode="auto">
          <a:xfrm>
            <a:off x="6194482" y="1330111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9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5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" name="Text Box 41">
            <a:extLst>
              <a:ext uri="{FF2B5EF4-FFF2-40B4-BE49-F238E27FC236}">
                <a16:creationId xmlns:a16="http://schemas.microsoft.com/office/drawing/2014/main" id="{797A6E78-A352-01A7-E31C-8C45047A9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938" y="3547436"/>
            <a:ext cx="522351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Очень низкий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4" name="Text Box 42">
            <a:extLst>
              <a:ext uri="{FF2B5EF4-FFF2-40B4-BE49-F238E27FC236}">
                <a16:creationId xmlns:a16="http://schemas.microsoft.com/office/drawing/2014/main" id="{6CE17946-AA85-1E4C-A17A-3C886E8E4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903" y="3542361"/>
            <a:ext cx="309100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 dirty="0">
                <a:solidFill>
                  <a:schemeClr val="bg1"/>
                </a:solidFill>
                <a:latin typeface="GPN_DIN Regular"/>
                <a:ea typeface="GPN_DIN Regular"/>
              </a:rPr>
              <a:t>Низкий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Text Box 43">
            <a:extLst>
              <a:ext uri="{FF2B5EF4-FFF2-40B4-BE49-F238E27FC236}">
                <a16:creationId xmlns:a16="http://schemas.microsoft.com/office/drawing/2014/main" id="{E537E35F-48E5-3293-7C02-CA2C88A82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968" y="3542361"/>
            <a:ext cx="370498" cy="1798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Средний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6" name="Text Box 44">
            <a:extLst>
              <a:ext uri="{FF2B5EF4-FFF2-40B4-BE49-F238E27FC236}">
                <a16:creationId xmlns:a16="http://schemas.microsoft.com/office/drawing/2014/main" id="{7D936D87-0997-D292-EB73-938B9A639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4435" y="3539366"/>
            <a:ext cx="329595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Высокий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7" name="Text Box 45">
            <a:extLst>
              <a:ext uri="{FF2B5EF4-FFF2-40B4-BE49-F238E27FC236}">
                <a16:creationId xmlns:a16="http://schemas.microsoft.com/office/drawing/2014/main" id="{AB0BFCF0-7D75-A572-C4D9-EE009B50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7134" y="3530849"/>
            <a:ext cx="542406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Очень высокий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50886C-CF06-9313-3CE7-34176BFBA31B}"/>
              </a:ext>
            </a:extLst>
          </p:cNvPr>
          <p:cNvSpPr txBox="1"/>
          <p:nvPr/>
        </p:nvSpPr>
        <p:spPr bwMode="auto">
          <a:xfrm>
            <a:off x="6020400" y="1716748"/>
            <a:ext cx="179694" cy="429100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50 -80%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13CA1B-3036-E819-0BF4-218F11B9D512}"/>
              </a:ext>
            </a:extLst>
          </p:cNvPr>
          <p:cNvSpPr txBox="1"/>
          <p:nvPr/>
        </p:nvSpPr>
        <p:spPr bwMode="auto">
          <a:xfrm>
            <a:off x="5976889" y="1324324"/>
            <a:ext cx="224655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>
                <a:solidFill>
                  <a:srgbClr val="3C3C3C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GPN_DIN Regular"/>
                <a:ea typeface="GPN_DIN Regular"/>
              </a:rPr>
              <a:t>&gt;80%</a:t>
            </a:r>
            <a:endParaRPr lang="ru-RU" b="1">
              <a:solidFill>
                <a:schemeClr val="bg1"/>
              </a:solidFill>
              <a:latin typeface="GPN_DIN Regular"/>
              <a:ea typeface="GPN_DIN Regular"/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B8AB03E3-9ACA-1F0D-70BA-D8FD707AB876}"/>
              </a:ext>
            </a:extLst>
          </p:cNvPr>
          <p:cNvSpPr/>
          <p:nvPr/>
        </p:nvSpPr>
        <p:spPr bwMode="auto">
          <a:xfrm>
            <a:off x="6310405" y="3718891"/>
            <a:ext cx="2409631" cy="11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defRPr/>
            </a:pPr>
            <a:r>
              <a:rPr lang="ru-RU" sz="8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Степень влияния / ущерб</a:t>
            </a:r>
            <a:endParaRPr lang="en-US" sz="8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50483F8A-A4EC-0685-E524-1D9F4AB77851}"/>
              </a:ext>
            </a:extLst>
          </p:cNvPr>
          <p:cNvCxnSpPr>
            <a:cxnSpLocks/>
          </p:cNvCxnSpPr>
          <p:nvPr/>
        </p:nvCxnSpPr>
        <p:spPr bwMode="auto">
          <a:xfrm>
            <a:off x="5848623" y="1120230"/>
            <a:ext cx="295440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50">
            <a:extLst>
              <a:ext uri="{FF2B5EF4-FFF2-40B4-BE49-F238E27FC236}">
                <a16:creationId xmlns:a16="http://schemas.microsoft.com/office/drawing/2014/main" id="{2EB817A7-0C55-95DB-A74E-A050B94382DF}"/>
              </a:ext>
            </a:extLst>
          </p:cNvPr>
          <p:cNvSpPr/>
          <p:nvPr/>
        </p:nvSpPr>
        <p:spPr bwMode="auto">
          <a:xfrm>
            <a:off x="7901232" y="2156113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1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ECCEC0-377A-A686-1B53-29DA726D2231}"/>
              </a:ext>
            </a:extLst>
          </p:cNvPr>
          <p:cNvSpPr txBox="1"/>
          <p:nvPr/>
        </p:nvSpPr>
        <p:spPr bwMode="auto">
          <a:xfrm>
            <a:off x="6012046" y="2188395"/>
            <a:ext cx="179694" cy="429100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20 -50%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3E2E25-8ABC-3AA1-ED9C-3D7BB88ADA75}"/>
              </a:ext>
            </a:extLst>
          </p:cNvPr>
          <p:cNvSpPr txBox="1"/>
          <p:nvPr/>
        </p:nvSpPr>
        <p:spPr bwMode="auto">
          <a:xfrm>
            <a:off x="6020343" y="2608850"/>
            <a:ext cx="179694" cy="346000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5 -20%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A20D88-05B0-A03B-54CF-78105136D3C6}"/>
              </a:ext>
            </a:extLst>
          </p:cNvPr>
          <p:cNvSpPr txBox="1"/>
          <p:nvPr/>
        </p:nvSpPr>
        <p:spPr bwMode="auto">
          <a:xfrm>
            <a:off x="6011471" y="3087268"/>
            <a:ext cx="179694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en-US" sz="6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&lt;5</a:t>
            </a: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6" name="Oval 50">
            <a:extLst>
              <a:ext uri="{FF2B5EF4-FFF2-40B4-BE49-F238E27FC236}">
                <a16:creationId xmlns:a16="http://schemas.microsoft.com/office/drawing/2014/main" id="{66B142E7-4E98-D586-6E9F-2FEA69740567}"/>
              </a:ext>
            </a:extLst>
          </p:cNvPr>
          <p:cNvSpPr/>
          <p:nvPr/>
        </p:nvSpPr>
        <p:spPr bwMode="auto">
          <a:xfrm>
            <a:off x="7022883" y="3131871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1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E4DCA176-DBA3-8AF0-61A3-63C52601AFCB}"/>
              </a:ext>
            </a:extLst>
          </p:cNvPr>
          <p:cNvCxnSpPr>
            <a:cxnSpLocks/>
            <a:stCxn id="42" idx="3"/>
            <a:endCxn id="46" idx="7"/>
          </p:cNvCxnSpPr>
          <p:nvPr/>
        </p:nvCxnSpPr>
        <p:spPr bwMode="auto">
          <a:xfrm flipH="1">
            <a:off x="7207251" y="2340481"/>
            <a:ext cx="725613" cy="823022"/>
          </a:xfrm>
          <a:prstGeom prst="straightConnector1">
            <a:avLst/>
          </a:prstGeom>
          <a:ln w="63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50">
            <a:extLst>
              <a:ext uri="{FF2B5EF4-FFF2-40B4-BE49-F238E27FC236}">
                <a16:creationId xmlns:a16="http://schemas.microsoft.com/office/drawing/2014/main" id="{73B0A17D-EC85-AB05-3288-54083D614CDA}"/>
              </a:ext>
            </a:extLst>
          </p:cNvPr>
          <p:cNvSpPr/>
          <p:nvPr/>
        </p:nvSpPr>
        <p:spPr bwMode="auto">
          <a:xfrm>
            <a:off x="6252071" y="4024071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endParaRPr lang="en-US" sz="7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2977A57-75C8-C6F8-C062-161536F36B13}"/>
              </a:ext>
            </a:extLst>
          </p:cNvPr>
          <p:cNvSpPr/>
          <p:nvPr/>
        </p:nvSpPr>
        <p:spPr bwMode="auto">
          <a:xfrm>
            <a:off x="6363348" y="3996187"/>
            <a:ext cx="1210281" cy="184666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Текущее значение риска</a:t>
            </a:r>
            <a:endParaRPr lang="ru-RU" sz="600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FF8C472A-A2F6-26F2-7F85-B6E0C20998F2}"/>
              </a:ext>
            </a:extLst>
          </p:cNvPr>
          <p:cNvSpPr/>
          <p:nvPr/>
        </p:nvSpPr>
        <p:spPr bwMode="auto">
          <a:xfrm>
            <a:off x="7643154" y="3997728"/>
            <a:ext cx="1131120" cy="184666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Целевое значение риска</a:t>
            </a:r>
            <a:endParaRPr lang="ru-RU" sz="600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21E8966-CCAB-842F-571D-22208BF23FF1}"/>
              </a:ext>
            </a:extLst>
          </p:cNvPr>
          <p:cNvSpPr/>
          <p:nvPr/>
        </p:nvSpPr>
        <p:spPr bwMode="auto">
          <a:xfrm>
            <a:off x="7526975" y="4040338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endParaRPr lang="en-US" sz="7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2" name="Oval 50">
            <a:extLst>
              <a:ext uri="{FF2B5EF4-FFF2-40B4-BE49-F238E27FC236}">
                <a16:creationId xmlns:a16="http://schemas.microsoft.com/office/drawing/2014/main" id="{FB4EB66F-000B-E62D-2536-5554F5179B6C}"/>
              </a:ext>
            </a:extLst>
          </p:cNvPr>
          <p:cNvSpPr/>
          <p:nvPr/>
        </p:nvSpPr>
        <p:spPr bwMode="auto">
          <a:xfrm>
            <a:off x="7881463" y="1736135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2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3" name="Oval 50">
            <a:extLst>
              <a:ext uri="{FF2B5EF4-FFF2-40B4-BE49-F238E27FC236}">
                <a16:creationId xmlns:a16="http://schemas.microsoft.com/office/drawing/2014/main" id="{21DAEC3A-AADD-7F8F-0999-F39DEF32768A}"/>
              </a:ext>
            </a:extLst>
          </p:cNvPr>
          <p:cNvSpPr/>
          <p:nvPr/>
        </p:nvSpPr>
        <p:spPr bwMode="auto">
          <a:xfrm>
            <a:off x="6785451" y="3017758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2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6868B4E6-C30C-532F-1247-00E66ECFF8CE}"/>
              </a:ext>
            </a:extLst>
          </p:cNvPr>
          <p:cNvCxnSpPr>
            <a:cxnSpLocks/>
            <a:stCxn id="52" idx="3"/>
            <a:endCxn id="53" idx="7"/>
          </p:cNvCxnSpPr>
          <p:nvPr/>
        </p:nvCxnSpPr>
        <p:spPr bwMode="auto">
          <a:xfrm flipH="1">
            <a:off x="6969819" y="1920503"/>
            <a:ext cx="943276" cy="1128887"/>
          </a:xfrm>
          <a:prstGeom prst="straightConnector1">
            <a:avLst/>
          </a:prstGeom>
          <a:ln w="63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B0B5F1A8-0477-106E-BB77-2896249AABD8}"/>
              </a:ext>
            </a:extLst>
          </p:cNvPr>
          <p:cNvSpPr/>
          <p:nvPr/>
        </p:nvSpPr>
        <p:spPr bwMode="auto">
          <a:xfrm>
            <a:off x="6275938" y="4219422"/>
            <a:ext cx="1966885" cy="276999"/>
          </a:xfrm>
          <a:prstGeom prst="rect">
            <a:avLst/>
          </a:prstGeom>
          <a:noFill/>
          <a:ln w="6350">
            <a:solidFill>
              <a:srgbClr val="004077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* Виды ущерба от реализации риска</a:t>
            </a:r>
            <a:r>
              <a:rPr lang="ru-RU" sz="600" dirty="0">
                <a:solidFill>
                  <a:schemeClr val="bg1"/>
                </a:solidFill>
                <a:latin typeface="GPN_DIN Regular"/>
                <a:ea typeface="GPN_DIN Regular"/>
              </a:rPr>
              <a:t>: </a:t>
            </a:r>
            <a:endParaRPr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600" dirty="0">
                <a:solidFill>
                  <a:schemeClr val="bg1"/>
                </a:solidFill>
                <a:latin typeface="GPN_DIN Regular"/>
                <a:ea typeface="GPN_DIN Regular"/>
              </a:rPr>
              <a:t>1 – Финансовый ущерб; 2 – Влияние на бизнес;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C9420CF-22C5-1327-4B99-1CB2ABD0CB65}"/>
              </a:ext>
            </a:extLst>
          </p:cNvPr>
          <p:cNvSpPr/>
          <p:nvPr/>
        </p:nvSpPr>
        <p:spPr>
          <a:xfrm>
            <a:off x="140411" y="6375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Анализ вероятности и ущерба возникновения рисков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C38074A-76EF-C504-73F1-E029AB6DB957}"/>
              </a:ext>
            </a:extLst>
          </p:cNvPr>
          <p:cNvSpPr/>
          <p:nvPr/>
        </p:nvSpPr>
        <p:spPr>
          <a:xfrm>
            <a:off x="179512" y="3021517"/>
            <a:ext cx="26869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Мероприятия по управлению рисками</a:t>
            </a:r>
          </a:p>
        </p:txBody>
      </p:sp>
      <p:graphicFrame>
        <p:nvGraphicFramePr>
          <p:cNvPr id="59" name="Таблица 59">
            <a:extLst>
              <a:ext uri="{FF2B5EF4-FFF2-40B4-BE49-F238E27FC236}">
                <a16:creationId xmlns:a16="http://schemas.microsoft.com/office/drawing/2014/main" id="{D4656BA6-FAA2-0A22-D85C-D764651FD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19697"/>
              </p:ext>
            </p:extLst>
          </p:nvPr>
        </p:nvGraphicFramePr>
        <p:xfrm>
          <a:off x="277829" y="927114"/>
          <a:ext cx="5084410" cy="1996391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869653">
                  <a:extLst>
                    <a:ext uri="{9D8B030D-6E8A-4147-A177-3AD203B41FA5}">
                      <a16:colId xmlns:a16="http://schemas.microsoft.com/office/drawing/2014/main" val="1508979823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3193579195"/>
                    </a:ext>
                  </a:extLst>
                </a:gridCol>
                <a:gridCol w="1789540">
                  <a:extLst>
                    <a:ext uri="{9D8B030D-6E8A-4147-A177-3AD203B41FA5}">
                      <a16:colId xmlns:a16="http://schemas.microsoft.com/office/drawing/2014/main" val="750447232"/>
                    </a:ext>
                  </a:extLst>
                </a:gridCol>
                <a:gridCol w="879732">
                  <a:extLst>
                    <a:ext uri="{9D8B030D-6E8A-4147-A177-3AD203B41FA5}">
                      <a16:colId xmlns:a16="http://schemas.microsoft.com/office/drawing/2014/main" val="962354967"/>
                    </a:ext>
                  </a:extLst>
                </a:gridCol>
                <a:gridCol w="420178">
                  <a:extLst>
                    <a:ext uri="{9D8B030D-6E8A-4147-A177-3AD203B41FA5}">
                      <a16:colId xmlns:a16="http://schemas.microsoft.com/office/drawing/2014/main" val="3103831109"/>
                    </a:ext>
                  </a:extLst>
                </a:gridCol>
                <a:gridCol w="847401">
                  <a:extLst>
                    <a:ext uri="{9D8B030D-6E8A-4147-A177-3AD203B41FA5}">
                      <a16:colId xmlns:a16="http://schemas.microsoft.com/office/drawing/2014/main" val="1616159602"/>
                    </a:ext>
                  </a:extLst>
                </a:gridCol>
              </a:tblGrid>
              <a:tr h="23299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Название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№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Описание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Вероятность </a:t>
                      </a:r>
                      <a:r>
                        <a:rPr lang="ru-RU" sz="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возниконовения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Группа ущерба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Ушерб</a:t>
                      </a:r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ru-RU" sz="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возниконовения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095320"/>
                  </a:ext>
                </a:extLst>
              </a:tr>
              <a:tr h="206843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1 - Архитектура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Нарушение интеграционных потоков и целостности данных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210852"/>
                  </a:ext>
                </a:extLst>
              </a:tr>
              <a:tr h="12423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Уязвимости в архитектуре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84904"/>
                  </a:ext>
                </a:extLst>
              </a:tr>
              <a:tr h="125052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2 - Инфраструктура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Отказ оборудования ИТ-инфраструктуры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1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790136"/>
                  </a:ext>
                </a:extLst>
              </a:tr>
              <a:tr h="2060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Проблемы подключения к </a:t>
                      </a:r>
                      <a:r>
                        <a:rPr lang="ru-RU" sz="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системам</a:t>
                      </a:r>
                      <a:r>
                        <a:rPr lang="ru-RU" sz="600" u="none" strike="noStrike" dirty="0">
                          <a:effectLst/>
                        </a:rPr>
                        <a:t> SIEM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74416"/>
                  </a:ext>
                </a:extLst>
              </a:tr>
              <a:tr h="206843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3 - Данные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Ошибки в обработке данных (неправ. обработка признаков, ошибки в разметке)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832191"/>
                  </a:ext>
                </a:extLst>
              </a:tr>
              <a:tr h="12505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Недостаточно данных для обучения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193091"/>
                  </a:ext>
                </a:extLst>
              </a:tr>
              <a:tr h="171639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4 - Пользователи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4.1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600" u="none" strike="noStrike" dirty="0">
                          <a:effectLst/>
                        </a:rPr>
                        <a:t>Отсутствие навыков работы пользователей в новой системе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042950"/>
                  </a:ext>
                </a:extLst>
              </a:tr>
              <a:tr h="20684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4.2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Халатное управление доступом / администрирование системы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424818"/>
                  </a:ext>
                </a:extLst>
              </a:tr>
              <a:tr h="255463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5 - Поставщики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5.1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Срыв сроков поставок и внедрения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358273"/>
                  </a:ext>
                </a:extLst>
              </a:tr>
              <a:tr h="120177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6 - Прочее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6.1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Репутационные риски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6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12350"/>
                  </a:ext>
                </a:extLst>
              </a:tr>
            </a:tbl>
          </a:graphicData>
        </a:graphic>
      </p:graphicFrame>
      <p:graphicFrame>
        <p:nvGraphicFramePr>
          <p:cNvPr id="60" name="Таблица 59">
            <a:extLst>
              <a:ext uri="{FF2B5EF4-FFF2-40B4-BE49-F238E27FC236}">
                <a16:creationId xmlns:a16="http://schemas.microsoft.com/office/drawing/2014/main" id="{2C92A432-FF52-C116-0596-731FCDC10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094664"/>
              </p:ext>
            </p:extLst>
          </p:nvPr>
        </p:nvGraphicFramePr>
        <p:xfrm>
          <a:off x="277829" y="3330319"/>
          <a:ext cx="4488450" cy="1520234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632778">
                  <a:extLst>
                    <a:ext uri="{9D8B030D-6E8A-4147-A177-3AD203B41FA5}">
                      <a16:colId xmlns:a16="http://schemas.microsoft.com/office/drawing/2014/main" val="1508979823"/>
                    </a:ext>
                  </a:extLst>
                </a:gridCol>
                <a:gridCol w="1797424">
                  <a:extLst>
                    <a:ext uri="{9D8B030D-6E8A-4147-A177-3AD203B41FA5}">
                      <a16:colId xmlns:a16="http://schemas.microsoft.com/office/drawing/2014/main" val="3193579195"/>
                    </a:ext>
                  </a:extLst>
                </a:gridCol>
                <a:gridCol w="1223556">
                  <a:extLst>
                    <a:ext uri="{9D8B030D-6E8A-4147-A177-3AD203B41FA5}">
                      <a16:colId xmlns:a16="http://schemas.microsoft.com/office/drawing/2014/main" val="962354967"/>
                    </a:ext>
                  </a:extLst>
                </a:gridCol>
                <a:gridCol w="834692">
                  <a:extLst>
                    <a:ext uri="{9D8B030D-6E8A-4147-A177-3AD203B41FA5}">
                      <a16:colId xmlns:a16="http://schemas.microsoft.com/office/drawing/2014/main" val="3103831109"/>
                    </a:ext>
                  </a:extLst>
                </a:gridCol>
              </a:tblGrid>
              <a:tr h="296966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№ риск факторов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Мероприятия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Срок выполнения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Статус реализации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095320"/>
                  </a:ext>
                </a:extLst>
              </a:tr>
              <a:tr h="376455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1.1 - 2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Реализация мониторинга и контроля качества данных, формализация процесса обмена данными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20.08.2025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Исполнено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210852"/>
                  </a:ext>
                </a:extLst>
              </a:tr>
              <a:tr h="266555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1.2, 4.2</a:t>
                      </a:r>
                      <a:r>
                        <a:rPr lang="ru-RU" sz="600" u="none" strike="noStrike" baseline="0" dirty="0">
                          <a:effectLst/>
                        </a:rPr>
                        <a:t> - 2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Обеспечение средствами защиты информации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15.11.2025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Исполнено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84904"/>
                  </a:ext>
                </a:extLst>
              </a:tr>
              <a:tr h="296966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3.1, 3.2 - 1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Учитывание дисбаланса классов, правильное разделение на трен. и тест. множества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22.08.2025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Исполнено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790136"/>
                  </a:ext>
                </a:extLst>
              </a:tr>
              <a:tr h="283292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4.1 - 2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Создание программы организационного изменения и обучение пользователей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01.12.2025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В ожидании ОПЭ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74416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29F3546-FAD7-3277-2861-CA323E6A3B30}"/>
              </a:ext>
            </a:extLst>
          </p:cNvPr>
          <p:cNvSpPr/>
          <p:nvPr/>
        </p:nvSpPr>
        <p:spPr bwMode="auto">
          <a:xfrm>
            <a:off x="6778150" y="3013123"/>
            <a:ext cx="170238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2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E999E1B3-70E1-6284-BF90-2C1AD5C7E6E9}"/>
              </a:ext>
            </a:extLst>
          </p:cNvPr>
          <p:cNvSpPr/>
          <p:nvPr/>
        </p:nvSpPr>
        <p:spPr bwMode="auto">
          <a:xfrm>
            <a:off x="7877514" y="1726191"/>
            <a:ext cx="170238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2</a:t>
            </a:r>
          </a:p>
        </p:txBody>
      </p:sp>
      <p:sp>
        <p:nvSpPr>
          <p:cNvPr id="1088" name="Прямоугольник 1087">
            <a:extLst>
              <a:ext uri="{FF2B5EF4-FFF2-40B4-BE49-F238E27FC236}">
                <a16:creationId xmlns:a16="http://schemas.microsoft.com/office/drawing/2014/main" id="{8D747A6C-3855-1DE6-102D-C029A75ADD9B}"/>
              </a:ext>
            </a:extLst>
          </p:cNvPr>
          <p:cNvSpPr/>
          <p:nvPr/>
        </p:nvSpPr>
        <p:spPr bwMode="auto">
          <a:xfrm>
            <a:off x="7900258" y="2144727"/>
            <a:ext cx="170238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1</a:t>
            </a:r>
          </a:p>
        </p:txBody>
      </p:sp>
      <p:sp>
        <p:nvSpPr>
          <p:cNvPr id="1089" name="Прямоугольник 1088">
            <a:extLst>
              <a:ext uri="{FF2B5EF4-FFF2-40B4-BE49-F238E27FC236}">
                <a16:creationId xmlns:a16="http://schemas.microsoft.com/office/drawing/2014/main" id="{8EE73C33-34C8-0DB8-348A-943C087F544F}"/>
              </a:ext>
            </a:extLst>
          </p:cNvPr>
          <p:cNvSpPr/>
          <p:nvPr/>
        </p:nvSpPr>
        <p:spPr bwMode="auto">
          <a:xfrm>
            <a:off x="7018529" y="3122016"/>
            <a:ext cx="187262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CC6C98-C01D-E1D0-61C7-93F17561C8E9}"/>
              </a:ext>
            </a:extLst>
          </p:cNvPr>
          <p:cNvSpPr txBox="1"/>
          <p:nvPr/>
        </p:nvSpPr>
        <p:spPr>
          <a:xfrm>
            <a:off x="4963293" y="4577217"/>
            <a:ext cx="2606764" cy="41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800" dirty="0">
                <a:solidFill>
                  <a:schemeClr val="bg1"/>
                </a:solidFill>
              </a:rPr>
              <a:t>Риски проекта</a:t>
            </a:r>
          </a:p>
          <a:p>
            <a:pPr lvl="0">
              <a:lnSpc>
                <a:spcPct val="80000"/>
              </a:lnSpc>
              <a:buSzPts val="900"/>
            </a:pPr>
            <a:endParaRPr lang="ru-R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7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ИНФОРМАЦИОННАЯ БЕЗОПАСНОСТЬ</a:t>
            </a:r>
            <a:endParaRPr dirty="0"/>
          </a:p>
        </p:txBody>
      </p:sp>
      <p:grpSp>
        <p:nvGrpSpPr>
          <p:cNvPr id="1240" name="Google Shape;1240;p67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241" name="Google Shape;1241;p67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42" name="Google Shape;1242;p67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43" name="Google Shape;1243;p67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44" name="Google Shape;1244;p67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45" name="Google Shape;1245;p67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46" name="Google Shape;1246;p67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47" name="Google Shape;1247;p67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48" name="Google Shape;1248;p67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49" name="Google Shape;1249;p67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50" name="Google Shape;1250;p67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51" name="Google Shape;1251;p67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2" name="Google Shape;1252;p67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3" name="Google Shape;1253;p67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54" name="Google Shape;1254;p67"/>
          <p:cNvSpPr txBox="1"/>
          <p:nvPr/>
        </p:nvSpPr>
        <p:spPr>
          <a:xfrm>
            <a:off x="196453" y="664577"/>
            <a:ext cx="3807697" cy="105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rgbClr val="C2D7FF"/>
                </a:solidFill>
                <a:effectLst/>
                <a:latin typeface="+mn-lt"/>
              </a:rPr>
              <a:t>В ПЕРВУЮ ОЧЕРЕДЬ ОПИРАЕМСЯ НА:</a:t>
            </a:r>
          </a:p>
          <a:p>
            <a:pPr>
              <a:lnSpc>
                <a:spcPct val="150000"/>
              </a:lnSpc>
            </a:pPr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ФЗ № 187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Приказ ФСТЭК России № 31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Приказ ФСТЭК России № 239</a:t>
            </a:r>
          </a:p>
          <a:p>
            <a:br>
              <a:rPr lang="ru-RU" sz="1200" dirty="0">
                <a:solidFill>
                  <a:srgbClr val="FFFFFF"/>
                </a:solidFill>
                <a:effectLst/>
                <a:latin typeface="+mn-lt"/>
              </a:rPr>
            </a:br>
            <a:endParaRPr lang="ru-RU" sz="1200" dirty="0">
              <a:solidFill>
                <a:srgbClr val="FFFFFF"/>
              </a:solidFill>
              <a:effectLst/>
              <a:latin typeface="+mn-l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sz="12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C2F342C2-46A9-776F-65CE-6178481F5C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254;p67">
            <a:extLst>
              <a:ext uri="{FF2B5EF4-FFF2-40B4-BE49-F238E27FC236}">
                <a16:creationId xmlns:a16="http://schemas.microsoft.com/office/drawing/2014/main" id="{FAC5D678-6620-810A-A4BD-1DD195DA276F}"/>
              </a:ext>
            </a:extLst>
          </p:cNvPr>
          <p:cNvSpPr txBox="1"/>
          <p:nvPr/>
        </p:nvSpPr>
        <p:spPr>
          <a:xfrm>
            <a:off x="2257302" y="986878"/>
            <a:ext cx="2372301" cy="105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РД ФСТЭК России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ФЗ № 98-ФЗ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ГОСТ Р 56542-2015</a:t>
            </a:r>
          </a:p>
          <a:p>
            <a:br>
              <a:rPr lang="ru-RU" sz="1000" dirty="0">
                <a:solidFill>
                  <a:srgbClr val="FFFFFF"/>
                </a:solidFill>
                <a:effectLst/>
                <a:latin typeface="+mn-lt"/>
              </a:rPr>
            </a:br>
            <a:endParaRPr lang="ru-RU" sz="1000" dirty="0">
              <a:solidFill>
                <a:srgbClr val="FFFFFF"/>
              </a:solidFill>
              <a:effectLst/>
              <a:latin typeface="+mn-l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sz="10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7EB9CB-0752-D7F0-CF97-9A5BF9F726D6}"/>
              </a:ext>
            </a:extLst>
          </p:cNvPr>
          <p:cNvSpPr/>
          <p:nvPr/>
        </p:nvSpPr>
        <p:spPr>
          <a:xfrm>
            <a:off x="179512" y="2288243"/>
            <a:ext cx="2064924" cy="1685430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659ABC1-156A-8BB0-D3E3-DE59CD3BBB9C}"/>
              </a:ext>
            </a:extLst>
          </p:cNvPr>
          <p:cNvSpPr/>
          <p:nvPr/>
        </p:nvSpPr>
        <p:spPr>
          <a:xfrm>
            <a:off x="2414805" y="2288243"/>
            <a:ext cx="2064924" cy="1685430"/>
          </a:xfrm>
          <a:prstGeom prst="rect">
            <a:avLst/>
          </a:prstGeom>
          <a:solidFill>
            <a:srgbClr val="E38643"/>
          </a:solidFill>
          <a:ln>
            <a:solidFill>
              <a:srgbClr val="E38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04C226-3762-A08A-A6F5-257E1F49FA0F}"/>
              </a:ext>
            </a:extLst>
          </p:cNvPr>
          <p:cNvSpPr/>
          <p:nvPr/>
        </p:nvSpPr>
        <p:spPr>
          <a:xfrm>
            <a:off x="4650098" y="2288243"/>
            <a:ext cx="2064924" cy="1685430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3988F10-C117-667E-1ED9-B32CDDAF2EB0}"/>
              </a:ext>
            </a:extLst>
          </p:cNvPr>
          <p:cNvSpPr/>
          <p:nvPr/>
        </p:nvSpPr>
        <p:spPr>
          <a:xfrm>
            <a:off x="6882623" y="2288243"/>
            <a:ext cx="2064924" cy="1685430"/>
          </a:xfrm>
          <a:prstGeom prst="rect">
            <a:avLst/>
          </a:prstGeom>
          <a:solidFill>
            <a:srgbClr val="E38643"/>
          </a:solidFill>
          <a:ln>
            <a:solidFill>
              <a:srgbClr val="E38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8" name="Google Shape;1104;p61">
            <a:extLst>
              <a:ext uri="{FF2B5EF4-FFF2-40B4-BE49-F238E27FC236}">
                <a16:creationId xmlns:a16="http://schemas.microsoft.com/office/drawing/2014/main" id="{42312367-93C2-6B5A-DD47-55BDCA2A3C78}"/>
              </a:ext>
            </a:extLst>
          </p:cNvPr>
          <p:cNvSpPr txBox="1"/>
          <p:nvPr/>
        </p:nvSpPr>
        <p:spPr>
          <a:xfrm>
            <a:off x="232103" y="2390910"/>
            <a:ext cx="18817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ПОДГОТОВКИ И ХРАНЕНИЯ ДАННЫХ</a:t>
            </a:r>
          </a:p>
        </p:txBody>
      </p:sp>
      <p:sp>
        <p:nvSpPr>
          <p:cNvPr id="9" name="Google Shape;1105;p61">
            <a:extLst>
              <a:ext uri="{FF2B5EF4-FFF2-40B4-BE49-F238E27FC236}">
                <a16:creationId xmlns:a16="http://schemas.microsoft.com/office/drawing/2014/main" id="{4A18AD3D-D099-F6BC-D719-72E9040AB44F}"/>
              </a:ext>
            </a:extLst>
          </p:cNvPr>
          <p:cNvSpPr txBox="1"/>
          <p:nvPr/>
        </p:nvSpPr>
        <p:spPr>
          <a:xfrm>
            <a:off x="196453" y="3301750"/>
            <a:ext cx="2420082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источники данных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подготовка данных</a:t>
            </a:r>
            <a:endParaRPr lang="ru-RU" sz="105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Google Shape;1104;p61">
            <a:extLst>
              <a:ext uri="{FF2B5EF4-FFF2-40B4-BE49-F238E27FC236}">
                <a16:creationId xmlns:a16="http://schemas.microsoft.com/office/drawing/2014/main" id="{E933300D-DE2C-B46A-6B1C-B7F3CF851F72}"/>
              </a:ext>
            </a:extLst>
          </p:cNvPr>
          <p:cNvSpPr txBox="1"/>
          <p:nvPr/>
        </p:nvSpPr>
        <p:spPr>
          <a:xfrm>
            <a:off x="2447687" y="2390910"/>
            <a:ext cx="18817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ОБУЧЕНИЯ МОДЕЛИ</a:t>
            </a:r>
          </a:p>
        </p:txBody>
      </p:sp>
      <p:sp>
        <p:nvSpPr>
          <p:cNvPr id="11" name="Google Shape;1105;p61">
            <a:extLst>
              <a:ext uri="{FF2B5EF4-FFF2-40B4-BE49-F238E27FC236}">
                <a16:creationId xmlns:a16="http://schemas.microsoft.com/office/drawing/2014/main" id="{0DC3EB42-6190-1928-E8AE-6D68C0940322}"/>
              </a:ext>
            </a:extLst>
          </p:cNvPr>
          <p:cNvSpPr txBox="1"/>
          <p:nvPr/>
        </p:nvSpPr>
        <p:spPr>
          <a:xfrm>
            <a:off x="2412037" y="3301750"/>
            <a:ext cx="2420082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обучение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оценка модели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 модель</a:t>
            </a:r>
            <a:endParaRPr lang="ru-RU" sz="105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Google Shape;1104;p61">
            <a:extLst>
              <a:ext uri="{FF2B5EF4-FFF2-40B4-BE49-F238E27FC236}">
                <a16:creationId xmlns:a16="http://schemas.microsoft.com/office/drawing/2014/main" id="{B6651514-1A23-414C-F6B7-00948CAC0268}"/>
              </a:ext>
            </a:extLst>
          </p:cNvPr>
          <p:cNvSpPr txBox="1"/>
          <p:nvPr/>
        </p:nvSpPr>
        <p:spPr>
          <a:xfrm>
            <a:off x="4701075" y="2390910"/>
            <a:ext cx="18817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РАЗМЕЩЕНИЯ И РАЗВЕРТЫВАНИЯ ИНФЕРЕНСА МОДЕЛИ</a:t>
            </a:r>
          </a:p>
        </p:txBody>
      </p:sp>
      <p:sp>
        <p:nvSpPr>
          <p:cNvPr id="13" name="Google Shape;1105;p61">
            <a:extLst>
              <a:ext uri="{FF2B5EF4-FFF2-40B4-BE49-F238E27FC236}">
                <a16:creationId xmlns:a16="http://schemas.microsoft.com/office/drawing/2014/main" id="{436D6B57-2BA4-953C-583A-46789205F391}"/>
              </a:ext>
            </a:extLst>
          </p:cNvPr>
          <p:cNvSpPr txBox="1"/>
          <p:nvPr/>
        </p:nvSpPr>
        <p:spPr>
          <a:xfrm>
            <a:off x="4660953" y="3301750"/>
            <a:ext cx="1921828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модель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обработка входных данных</a:t>
            </a:r>
          </a:p>
        </p:txBody>
      </p:sp>
      <p:sp>
        <p:nvSpPr>
          <p:cNvPr id="14" name="Google Shape;1104;p61">
            <a:extLst>
              <a:ext uri="{FF2B5EF4-FFF2-40B4-BE49-F238E27FC236}">
                <a16:creationId xmlns:a16="http://schemas.microsoft.com/office/drawing/2014/main" id="{F6046B1A-B531-0E68-CF05-28A6E26257D6}"/>
              </a:ext>
            </a:extLst>
          </p:cNvPr>
          <p:cNvSpPr txBox="1"/>
          <p:nvPr/>
        </p:nvSpPr>
        <p:spPr>
          <a:xfrm>
            <a:off x="6974232" y="2401015"/>
            <a:ext cx="18817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ПРИЛОЖЕНИЯ</a:t>
            </a:r>
          </a:p>
        </p:txBody>
      </p:sp>
      <p:sp>
        <p:nvSpPr>
          <p:cNvPr id="15" name="Google Shape;1105;p61">
            <a:extLst>
              <a:ext uri="{FF2B5EF4-FFF2-40B4-BE49-F238E27FC236}">
                <a16:creationId xmlns:a16="http://schemas.microsoft.com/office/drawing/2014/main" id="{73B3379E-BF82-2CEC-6526-C65A12A17109}"/>
              </a:ext>
            </a:extLst>
          </p:cNvPr>
          <p:cNvSpPr txBox="1"/>
          <p:nvPr/>
        </p:nvSpPr>
        <p:spPr>
          <a:xfrm>
            <a:off x="6920542" y="3301750"/>
            <a:ext cx="1724112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приложения обработки данных функции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CB6BC84-963F-279E-BD9D-813FCD6BF994}"/>
              </a:ext>
            </a:extLst>
          </p:cNvPr>
          <p:cNvCxnSpPr>
            <a:cxnSpLocks/>
          </p:cNvCxnSpPr>
          <p:nvPr/>
        </p:nvCxnSpPr>
        <p:spPr>
          <a:xfrm>
            <a:off x="2061764" y="3666413"/>
            <a:ext cx="44698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46C3D83-F7F4-A381-E97F-623D35259CCA}"/>
              </a:ext>
            </a:extLst>
          </p:cNvPr>
          <p:cNvCxnSpPr>
            <a:cxnSpLocks/>
          </p:cNvCxnSpPr>
          <p:nvPr/>
        </p:nvCxnSpPr>
        <p:spPr>
          <a:xfrm>
            <a:off x="4297057" y="3647830"/>
            <a:ext cx="44698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BC2B571-148D-C68E-7A47-0F9FF2C7715F}"/>
              </a:ext>
            </a:extLst>
          </p:cNvPr>
          <p:cNvCxnSpPr>
            <a:cxnSpLocks/>
          </p:cNvCxnSpPr>
          <p:nvPr/>
        </p:nvCxnSpPr>
        <p:spPr>
          <a:xfrm>
            <a:off x="6528421" y="3647830"/>
            <a:ext cx="44698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A7286FF8-4E43-3E4F-9130-E9A29D673A82}"/>
              </a:ext>
            </a:extLst>
          </p:cNvPr>
          <p:cNvCxnSpPr>
            <a:cxnSpLocks/>
          </p:cNvCxnSpPr>
          <p:nvPr/>
        </p:nvCxnSpPr>
        <p:spPr>
          <a:xfrm flipH="1">
            <a:off x="5439787" y="1980775"/>
            <a:ext cx="182080" cy="402782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72273B2-7CAF-99D3-5622-D53A91A6DC29}"/>
              </a:ext>
            </a:extLst>
          </p:cNvPr>
          <p:cNvCxnSpPr>
            <a:cxnSpLocks/>
          </p:cNvCxnSpPr>
          <p:nvPr/>
        </p:nvCxnSpPr>
        <p:spPr>
          <a:xfrm flipH="1">
            <a:off x="4087205" y="1880027"/>
            <a:ext cx="806593" cy="485034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A4376970-07D1-6A4C-CE04-AF18BACB77FD}"/>
              </a:ext>
            </a:extLst>
          </p:cNvPr>
          <p:cNvCxnSpPr>
            <a:cxnSpLocks/>
          </p:cNvCxnSpPr>
          <p:nvPr/>
        </p:nvCxnSpPr>
        <p:spPr>
          <a:xfrm flipV="1">
            <a:off x="1191616" y="3860412"/>
            <a:ext cx="650348" cy="562477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20B5C8F4-3BD8-6044-4F27-07F54399189B}"/>
              </a:ext>
            </a:extLst>
          </p:cNvPr>
          <p:cNvCxnSpPr>
            <a:cxnSpLocks/>
          </p:cNvCxnSpPr>
          <p:nvPr/>
        </p:nvCxnSpPr>
        <p:spPr>
          <a:xfrm flipV="1">
            <a:off x="6974232" y="3912801"/>
            <a:ext cx="735527" cy="658715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oogle Shape;1106;p61">
            <a:extLst>
              <a:ext uri="{FF2B5EF4-FFF2-40B4-BE49-F238E27FC236}">
                <a16:creationId xmlns:a16="http://schemas.microsoft.com/office/drawing/2014/main" id="{D1B7F488-A7AB-5C05-5A30-BEB5E31177EB}"/>
              </a:ext>
            </a:extLst>
          </p:cNvPr>
          <p:cNvCxnSpPr>
            <a:cxnSpLocks/>
          </p:cNvCxnSpPr>
          <p:nvPr/>
        </p:nvCxnSpPr>
        <p:spPr>
          <a:xfrm>
            <a:off x="4757252" y="3291232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3" name="Google Shape;1106;p61">
            <a:extLst>
              <a:ext uri="{FF2B5EF4-FFF2-40B4-BE49-F238E27FC236}">
                <a16:creationId xmlns:a16="http://schemas.microsoft.com/office/drawing/2014/main" id="{EB8637F5-8BD4-28E7-E7AD-EA80F2E97126}"/>
              </a:ext>
            </a:extLst>
          </p:cNvPr>
          <p:cNvCxnSpPr>
            <a:cxnSpLocks/>
          </p:cNvCxnSpPr>
          <p:nvPr/>
        </p:nvCxnSpPr>
        <p:spPr>
          <a:xfrm>
            <a:off x="6974232" y="3291232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4" name="Google Shape;1106;p61">
            <a:extLst>
              <a:ext uri="{FF2B5EF4-FFF2-40B4-BE49-F238E27FC236}">
                <a16:creationId xmlns:a16="http://schemas.microsoft.com/office/drawing/2014/main" id="{40AD8672-D913-0052-64C4-8FF405B507D8}"/>
              </a:ext>
            </a:extLst>
          </p:cNvPr>
          <p:cNvCxnSpPr>
            <a:cxnSpLocks/>
          </p:cNvCxnSpPr>
          <p:nvPr/>
        </p:nvCxnSpPr>
        <p:spPr>
          <a:xfrm>
            <a:off x="284222" y="3292504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5" name="Google Shape;1106;p61">
            <a:extLst>
              <a:ext uri="{FF2B5EF4-FFF2-40B4-BE49-F238E27FC236}">
                <a16:creationId xmlns:a16="http://schemas.microsoft.com/office/drawing/2014/main" id="{EFC76E06-FFB6-DD6D-F93A-029DBFBF12A8}"/>
              </a:ext>
            </a:extLst>
          </p:cNvPr>
          <p:cNvCxnSpPr>
            <a:cxnSpLocks/>
          </p:cNvCxnSpPr>
          <p:nvPr/>
        </p:nvCxnSpPr>
        <p:spPr>
          <a:xfrm>
            <a:off x="2510167" y="3292504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F03CFBB4-FBC1-83C0-7014-D0CD1FAC1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2119" y="1239388"/>
            <a:ext cx="1224584" cy="941592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25F157C6-C1A4-12BD-9E0A-EF062E7B3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691" y="3903066"/>
            <a:ext cx="1110859" cy="854148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109A4E3-2D11-15B5-0ADF-CC42F429F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0025" y="3838371"/>
            <a:ext cx="1224584" cy="9415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927C13-8676-4028-33BE-7367CF933757}"/>
              </a:ext>
            </a:extLst>
          </p:cNvPr>
          <p:cNvSpPr txBox="1"/>
          <p:nvPr/>
        </p:nvSpPr>
        <p:spPr>
          <a:xfrm>
            <a:off x="6703028" y="1110382"/>
            <a:ext cx="1941626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800" dirty="0">
                <a:solidFill>
                  <a:schemeClr val="bg1"/>
                </a:solidFill>
              </a:rPr>
              <a:t>Информационная безопасность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68"/>
          <p:cNvGrpSpPr/>
          <p:nvPr/>
        </p:nvGrpSpPr>
        <p:grpSpPr>
          <a:xfrm>
            <a:off x="363073" y="522625"/>
            <a:ext cx="6416349" cy="925803"/>
            <a:chOff x="727645" y="1563885"/>
            <a:chExt cx="8492972" cy="1225435"/>
          </a:xfrm>
        </p:grpSpPr>
        <p:sp>
          <p:nvSpPr>
            <p:cNvPr id="1262" name="Google Shape;1262;p68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800"/>
                <a:buFont typeface="Inter SemiBold"/>
                <a:buNone/>
              </a:pPr>
              <a:r>
                <a:rPr lang="ru-RU" sz="8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</a:t>
              </a:r>
              <a:r>
                <a:rPr lang="ru-RU" sz="8000" b="0" i="0" u="none" strike="noStrike" cap="none" dirty="0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 </a:t>
              </a:r>
              <a:endParaRPr sz="8000" b="0" i="0" u="none" strike="noStrike" cap="none" dirty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63" name="Google Shape;1263;p68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64" name="Google Shape;1264;p68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65" name="Google Shape;1265;p68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66" name="Google Shape;1266;p68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67" name="Google Shape;1267;p68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68" name="Google Shape;1268;p68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69" name="Google Shape;1269;p68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70" name="Google Shape;1270;p68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71" name="Google Shape;1271;p68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72" name="Google Shape;1272;p68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3" name="Google Shape;1273;p68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4" name="Google Shape;1274;p68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75" name="Google Shape;1275;p68"/>
          <p:cNvSpPr txBox="1"/>
          <p:nvPr/>
        </p:nvSpPr>
        <p:spPr>
          <a:xfrm>
            <a:off x="158842" y="4174015"/>
            <a:ext cx="810032" cy="59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23;p49">
            <a:extLst>
              <a:ext uri="{FF2B5EF4-FFF2-40B4-BE49-F238E27FC236}">
                <a16:creationId xmlns:a16="http://schemas.microsoft.com/office/drawing/2014/main" id="{7572944F-E6E7-A6E1-B2FE-7B08731B80E3}"/>
              </a:ext>
            </a:extLst>
          </p:cNvPr>
          <p:cNvSpPr txBox="1"/>
          <p:nvPr/>
        </p:nvSpPr>
        <p:spPr>
          <a:xfrm>
            <a:off x="256393" y="2610603"/>
            <a:ext cx="4833767" cy="62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6B3"/>
              </a:buClr>
              <a:buSzPts val="1800"/>
              <a:buNone/>
            </a:pPr>
            <a:r>
              <a:rPr lang="ru-RU" b="0" i="0" dirty="0">
                <a:solidFill>
                  <a:schemeClr val="bg1"/>
                </a:solidFill>
                <a:effectLst/>
                <a:latin typeface="+mn-lt"/>
              </a:rPr>
              <a:t>«Искусственный интеллект - это важнейший инструмент развития и один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0" i="0" dirty="0">
                <a:solidFill>
                  <a:schemeClr val="bg1"/>
                </a:solidFill>
                <a:effectLst/>
                <a:latin typeface="+mn-lt"/>
              </a:rPr>
              <a:t>из наших приоритетов в сфере экономики</a:t>
            </a:r>
            <a:r>
              <a:rPr lang="ru-RU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0" i="0" dirty="0">
                <a:solidFill>
                  <a:schemeClr val="bg1"/>
                </a:solidFill>
                <a:effectLst/>
                <a:latin typeface="+mn-lt"/>
              </a:rPr>
              <a:t>и в других областях»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Google Shape;723;p49">
            <a:extLst>
              <a:ext uri="{FF2B5EF4-FFF2-40B4-BE49-F238E27FC236}">
                <a16:creationId xmlns:a16="http://schemas.microsoft.com/office/drawing/2014/main" id="{E2829806-A519-9AE2-F69D-A8213CE109D4}"/>
              </a:ext>
            </a:extLst>
          </p:cNvPr>
          <p:cNvSpPr txBox="1"/>
          <p:nvPr/>
        </p:nvSpPr>
        <p:spPr>
          <a:xfrm>
            <a:off x="3909603" y="3367996"/>
            <a:ext cx="1180557" cy="23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0166B3"/>
              </a:buClr>
              <a:buSzPts val="1800"/>
            </a:pP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Пу</a:t>
            </a:r>
            <a:r>
              <a:rPr lang="ru-RU" dirty="0">
                <a:solidFill>
                  <a:schemeClr val="bg1"/>
                </a:solidFill>
              </a:rPr>
              <a:t>тин В. В.]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B37673-090A-FDCF-7E94-94EAC7FB166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4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E0B397-4C2E-4F70-D53A-E330A316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985" y="791796"/>
            <a:ext cx="2808030" cy="3559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82DA57-60FB-7B2B-B06B-82C258E89D3A}"/>
              </a:ext>
            </a:extLst>
          </p:cNvPr>
          <p:cNvSpPr txBox="1"/>
          <p:nvPr/>
        </p:nvSpPr>
        <p:spPr>
          <a:xfrm>
            <a:off x="1699975" y="637907"/>
            <a:ext cx="57440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effectLst/>
              </a:rPr>
              <a:t>Предлагаем ознакомиться с нашими материалами по QR-коду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Google Shape;731;p50">
            <a:extLst>
              <a:ext uri="{FF2B5EF4-FFF2-40B4-BE49-F238E27FC236}">
                <a16:creationId xmlns:a16="http://schemas.microsoft.com/office/drawing/2014/main" id="{8838EA32-0D0F-9AAF-B812-21A39127F2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4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t>2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41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/>
          <p:nvPr/>
        </p:nvSpPr>
        <p:spPr>
          <a:xfrm>
            <a:off x="260813" y="3308549"/>
            <a:ext cx="1160910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РУКОВОДИТЕЛЬ ПРОЕКТА,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ФИНАНСОВЫЙ</a:t>
            </a: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АНАЛИТИК</a:t>
            </a: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Координация работы, расчет экономической эффективности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0"/>
          <p:cNvSpPr/>
          <p:nvPr/>
        </p:nvSpPr>
        <p:spPr>
          <a:xfrm>
            <a:off x="260982" y="2772292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ТАИСЬЯ БАРАНОВА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50"/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4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t>3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059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3" name="Google Shape;733;p50"/>
          <p:cNvSpPr txBox="1">
            <a:spLocks noGrp="1"/>
          </p:cNvSpPr>
          <p:nvPr>
            <p:ph type="body" idx="1"/>
          </p:nvPr>
        </p:nvSpPr>
        <p:spPr>
          <a:xfrm>
            <a:off x="179512" y="716922"/>
            <a:ext cx="4046499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6B3"/>
              </a:buClr>
              <a:buSzPts val="1800"/>
              <a:buNone/>
            </a:pPr>
            <a:r>
              <a:rPr lang="ru-RU" sz="11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ИНТЕЛЛЕКТУАЛЬНАЯ СИСТЕМА ТОКОВОЙ ДИАГНОСТИКИ ЭЛЕКТРОДВИГАТЕЛЕЙ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734" name="Google Shape;734;p50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ПРОМТ</a:t>
            </a:r>
            <a:endParaRPr dirty="0"/>
          </a:p>
        </p:txBody>
      </p:sp>
      <p:grpSp>
        <p:nvGrpSpPr>
          <p:cNvPr id="735" name="Google Shape;735;p50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736" name="Google Shape;736;p50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737" name="Google Shape;737;p50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738" name="Google Shape;738;p50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739" name="Google Shape;739;p50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740" name="Google Shape;740;p50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741" name="Google Shape;741;p50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742" name="Google Shape;742;p50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743" name="Google Shape;743;p50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744" name="Google Shape;744;p50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745" name="Google Shape;745;p50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746" name="Google Shape;746;p50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7" name="Google Shape;747;p50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8" name="Google Shape;748;p50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749" name="Google Shape;749;p50"/>
          <p:cNvPicPr preferRelativeResize="0"/>
          <p:nvPr/>
        </p:nvPicPr>
        <p:blipFill rotWithShape="1">
          <a:blip r:embed="rId4">
            <a:alphaModFix/>
          </a:blip>
          <a:srcRect t="16814" b="8186"/>
          <a:stretch/>
        </p:blipFill>
        <p:spPr>
          <a:xfrm>
            <a:off x="1516102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0" name="Google Shape;750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3145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1" name="Google Shape;751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0188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2" name="Google Shape;752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64274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3" name="Google Shape;753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01317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50"/>
          <p:cNvSpPr/>
          <p:nvPr/>
        </p:nvSpPr>
        <p:spPr>
          <a:xfrm>
            <a:off x="1516102" y="3308549"/>
            <a:ext cx="1160910" cy="13580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UX/UI ДИЗАЙНЕР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0"/>
          <p:cNvSpPr/>
          <p:nvPr/>
        </p:nvSpPr>
        <p:spPr>
          <a:xfrm>
            <a:off x="1516271" y="2772293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СЕРГЕЙ ОСТАЕВ</a:t>
            </a:r>
            <a:b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0"/>
          <p:cNvSpPr/>
          <p:nvPr/>
        </p:nvSpPr>
        <p:spPr>
          <a:xfrm>
            <a:off x="2753145" y="3321753"/>
            <a:ext cx="1160910" cy="1366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АРХИТЕКТОР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0"/>
          <p:cNvSpPr/>
          <p:nvPr/>
        </p:nvSpPr>
        <p:spPr>
          <a:xfrm>
            <a:off x="2753314" y="2785504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ВЛАДИМИР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ДЮЖЕВ</a:t>
            </a:r>
            <a:b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0"/>
          <p:cNvSpPr/>
          <p:nvPr/>
        </p:nvSpPr>
        <p:spPr>
          <a:xfrm>
            <a:off x="3992218" y="3321760"/>
            <a:ext cx="1156441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РАЗРАБОТЧИК, СПЕЦИАЛИСТ ИБ</a:t>
            </a:r>
            <a:endParaRPr sz="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0"/>
          <p:cNvSpPr/>
          <p:nvPr/>
        </p:nvSpPr>
        <p:spPr>
          <a:xfrm>
            <a:off x="3987919" y="2785504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АЛЕКСАНДР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РУДНЕВ</a:t>
            </a:r>
            <a:b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0"/>
          <p:cNvSpPr/>
          <p:nvPr/>
        </p:nvSpPr>
        <p:spPr>
          <a:xfrm>
            <a:off x="5227225" y="3321752"/>
            <a:ext cx="1163100" cy="13545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ML-РАЗРАБОТЧИК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0"/>
          <p:cNvSpPr/>
          <p:nvPr/>
        </p:nvSpPr>
        <p:spPr>
          <a:xfrm>
            <a:off x="5227400" y="2785504"/>
            <a:ext cx="1163100" cy="535800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АНДРЕЙ</a:t>
            </a:r>
            <a:r>
              <a:rPr lang="ru-RU" sz="1200" dirty="0">
                <a:solidFill>
                  <a:schemeClr val="lt1"/>
                </a:solidFill>
              </a:rPr>
              <a:t> </a:t>
            </a:r>
            <a:r>
              <a:rPr lang="ru-RU" sz="1200" dirty="0">
                <a:solidFill>
                  <a:schemeClr val="bg1"/>
                </a:solidFill>
              </a:rPr>
              <a:t>МАШАРИН</a:t>
            </a:r>
            <a:endParaRPr sz="1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0"/>
          <p:cNvSpPr/>
          <p:nvPr/>
        </p:nvSpPr>
        <p:spPr>
          <a:xfrm>
            <a:off x="6464550" y="3321760"/>
            <a:ext cx="1160910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АНАЛИТИК, ДИЗАЙНЕР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" name="Google Shape;763;p50"/>
          <p:cNvSpPr/>
          <p:nvPr/>
        </p:nvSpPr>
        <p:spPr>
          <a:xfrm>
            <a:off x="6464719" y="2785504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АННА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ПЯНЗИНА</a:t>
            </a: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0"/>
          <p:cNvSpPr/>
          <p:nvPr/>
        </p:nvSpPr>
        <p:spPr>
          <a:xfrm>
            <a:off x="7705892" y="3334524"/>
            <a:ext cx="1160910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БИЗНЕС-АНАЛИТИК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0"/>
          <p:cNvSpPr/>
          <p:nvPr/>
        </p:nvSpPr>
        <p:spPr>
          <a:xfrm>
            <a:off x="7706061" y="2798268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НИКИТА БОРИСОВ</a:t>
            </a:r>
            <a:b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50"/>
          <p:cNvSpPr/>
          <p:nvPr/>
        </p:nvSpPr>
        <p:spPr>
          <a:xfrm>
            <a:off x="1513833" y="3985099"/>
            <a:ext cx="1160910" cy="4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Создание интерфейса системы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0"/>
          <p:cNvSpPr/>
          <p:nvPr/>
        </p:nvSpPr>
        <p:spPr>
          <a:xfrm>
            <a:off x="2766853" y="3985099"/>
            <a:ext cx="1160910" cy="4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004596"/>
                </a:solidFill>
              </a:rPr>
              <a:t>Разработка</a:t>
            </a: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 архитектуры</a:t>
            </a:r>
            <a:endParaRPr lang="ru-RU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инфраструктуры</a:t>
            </a:r>
            <a:endParaRPr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0"/>
          <p:cNvSpPr/>
          <p:nvPr/>
        </p:nvSpPr>
        <p:spPr>
          <a:xfrm>
            <a:off x="4008434" y="3998087"/>
            <a:ext cx="1160910" cy="4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Проектирование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и разработка системы</a:t>
            </a: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0"/>
          <p:cNvSpPr/>
          <p:nvPr/>
        </p:nvSpPr>
        <p:spPr>
          <a:xfrm>
            <a:off x="5236459" y="4004355"/>
            <a:ext cx="11610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004596"/>
                </a:solidFill>
              </a:rPr>
              <a:t>Обучение модели, разработка системы</a:t>
            </a: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769;p50">
            <a:extLst>
              <a:ext uri="{FF2B5EF4-FFF2-40B4-BE49-F238E27FC236}">
                <a16:creationId xmlns:a16="http://schemas.microsoft.com/office/drawing/2014/main" id="{BCF4F8C4-15DA-F914-97F6-4D7A6731634E}"/>
              </a:ext>
            </a:extLst>
          </p:cNvPr>
          <p:cNvSpPr/>
          <p:nvPr/>
        </p:nvSpPr>
        <p:spPr>
          <a:xfrm>
            <a:off x="6464505" y="3985099"/>
            <a:ext cx="11610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Анализ рынка, дизайн презентации</a:t>
            </a:r>
          </a:p>
        </p:txBody>
      </p:sp>
      <p:sp>
        <p:nvSpPr>
          <p:cNvPr id="3" name="Google Shape;769;p50">
            <a:extLst>
              <a:ext uri="{FF2B5EF4-FFF2-40B4-BE49-F238E27FC236}">
                <a16:creationId xmlns:a16="http://schemas.microsoft.com/office/drawing/2014/main" id="{E6687247-5807-32F3-3976-D3EC8EF9CC79}"/>
              </a:ext>
            </a:extLst>
          </p:cNvPr>
          <p:cNvSpPr/>
          <p:nvPr/>
        </p:nvSpPr>
        <p:spPr>
          <a:xfrm>
            <a:off x="7751749" y="3994776"/>
            <a:ext cx="11610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Проработка требований (ФТ, НФТ, БТ), риск-менеджмент</a:t>
            </a:r>
            <a:endParaRPr lang="ru-RU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752;p50">
            <a:extLst>
              <a:ext uri="{FF2B5EF4-FFF2-40B4-BE49-F238E27FC236}">
                <a16:creationId xmlns:a16="http://schemas.microsoft.com/office/drawing/2014/main" id="{57F922B4-40E2-2853-224A-2DF35D14DE98}"/>
              </a:ext>
            </a:extLst>
          </p:cNvPr>
          <p:cNvPicPr preferRelativeResize="0"/>
          <p:nvPr/>
        </p:nvPicPr>
        <p:blipFill rotWithShape="1">
          <a:blip r:embed="rId9"/>
          <a:srcRect t="1553" b="23447"/>
          <a:stretch/>
        </p:blipFill>
        <p:spPr>
          <a:xfrm>
            <a:off x="5254664" y="1357413"/>
            <a:ext cx="1124589" cy="112458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1"/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51"/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780" name="Google Shape;780;p51"/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781" name="Google Shape;781;p51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782" name="Google Shape;782;p51"/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783" name="Google Shape;783;p51"/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784" name="Google Shape;784;p51"/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785" name="Google Shape;785;p51"/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786" name="Google Shape;786;p51"/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787" name="Google Shape;787;p51"/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788" name="Google Shape;788;p51"/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789" name="Google Shape;789;p51"/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790" name="Google Shape;790;p51"/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1" name="Google Shape;791;p51"/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2" name="Google Shape;792;p51"/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93" name="Google Shape;793;p51"/>
          <p:cNvSpPr txBox="1">
            <a:spLocks noGrp="1"/>
          </p:cNvSpPr>
          <p:nvPr>
            <p:ph type="title"/>
          </p:nvPr>
        </p:nvSpPr>
        <p:spPr>
          <a:xfrm>
            <a:off x="179500" y="311475"/>
            <a:ext cx="65745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ИСКУССТВЕННЫЙ ИНТЕЛЛЕКТ ПРОТИВ ВНЕПЛАНОВЫХ ПРОСТОЕВ: РАЗРАБОТКА ИНТЕЛЛЕКТУАЛЬНОЙ СИСТЕМЫ ДИАГНОСТИКИ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AA7DB8-1F46-49AB-6559-D348E38307CE}"/>
              </a:ext>
            </a:extLst>
          </p:cNvPr>
          <p:cNvSpPr/>
          <p:nvPr/>
        </p:nvSpPr>
        <p:spPr>
          <a:xfrm>
            <a:off x="5327777" y="3117358"/>
            <a:ext cx="3898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900" dirty="0">
              <a:solidFill>
                <a:srgbClr val="FF0000"/>
              </a:solidFill>
              <a:effectLst/>
              <a:highlight>
                <a:srgbClr val="FFFF00"/>
              </a:highlight>
              <a:latin typeface="+mj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A666082-69AA-E213-F8B4-8482E0989687}"/>
              </a:ext>
            </a:extLst>
          </p:cNvPr>
          <p:cNvGrpSpPr/>
          <p:nvPr/>
        </p:nvGrpSpPr>
        <p:grpSpPr>
          <a:xfrm>
            <a:off x="79481" y="1266534"/>
            <a:ext cx="8306484" cy="5747213"/>
            <a:chOff x="4977320" y="-2994782"/>
            <a:chExt cx="8306484" cy="5747213"/>
          </a:xfrm>
        </p:grpSpPr>
        <p:sp>
          <p:nvSpPr>
            <p:cNvPr id="804" name="Google Shape;804;p51"/>
            <p:cNvSpPr/>
            <p:nvPr/>
          </p:nvSpPr>
          <p:spPr>
            <a:xfrm>
              <a:off x="4977320" y="1099513"/>
              <a:ext cx="4312802" cy="1652918"/>
            </a:xfrm>
            <a:prstGeom prst="rect">
              <a:avLst/>
            </a:prstGeom>
            <a:solidFill>
              <a:srgbClr val="004596"/>
            </a:solidFill>
            <a:ln w="254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1"/>
            <p:cNvSpPr txBox="1"/>
            <p:nvPr/>
          </p:nvSpPr>
          <p:spPr>
            <a:xfrm>
              <a:off x="9544304" y="-2994782"/>
              <a:ext cx="37395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57187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Arial"/>
                <a:buNone/>
              </a:pPr>
              <a:r>
                <a:rPr lang="ru-RU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ЦЕННОСТНОЕ ПРЕДЛОЖЕНИЕ</a:t>
              </a:r>
              <a:endParaRPr dirty="0"/>
            </a:p>
          </p:txBody>
        </p:sp>
        <p:sp>
          <p:nvSpPr>
            <p:cNvPr id="808" name="Google Shape;808;p51"/>
            <p:cNvSpPr txBox="1"/>
            <p:nvPr/>
          </p:nvSpPr>
          <p:spPr>
            <a:xfrm>
              <a:off x="5450820" y="1417569"/>
              <a:ext cx="3367862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900"/>
              </a:pPr>
              <a: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—  Система выявляет </a:t>
              </a:r>
              <a:r>
                <a:rPr lang="ru-RU" sz="12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6</a:t>
              </a:r>
              <a: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 видов дефектов: (дефект наружного кольца подшипника, дефект внутреннего кольца подшипника, дефект тел качения, дефект сепаратора, дисбаланс, </a:t>
              </a:r>
              <a:r>
                <a:rPr lang="ru-RU" sz="900" b="0" i="0" u="none" strike="noStrike" dirty="0" err="1">
                  <a:solidFill>
                    <a:srgbClr val="FFFFFF"/>
                  </a:solidFill>
                  <a:effectLst/>
                  <a:latin typeface="+mn-lt"/>
                </a:rPr>
                <a:t>расцентровка</a:t>
              </a:r>
              <a: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)</a:t>
              </a:r>
              <a:b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</a:br>
              <a: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— Доступность внедрения системы на </a:t>
              </a:r>
              <a:r>
                <a:rPr lang="ru-RU" sz="12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100</a:t>
              </a:r>
              <a:r>
                <a:rPr lang="ru-RU" sz="1200" dirty="0">
                  <a:solidFill>
                    <a:srgbClr val="FFFFFF"/>
                  </a:solidFill>
                  <a:latin typeface="+mn-lt"/>
                </a:rPr>
                <a:t>%</a:t>
              </a:r>
              <a:r>
                <a:rPr lang="en-US" sz="1200" dirty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lang="ru-RU" sz="900" dirty="0">
                  <a:solidFill>
                    <a:srgbClr val="FFFFFF"/>
                  </a:solidFill>
                  <a:latin typeface="+mn-lt"/>
                </a:rPr>
                <a:t>оборудования за счет использования токовой диагностики</a:t>
              </a:r>
              <a:endParaRPr lang="ru-RU" sz="900" b="0" i="0" u="none" strike="noStrike" dirty="0">
                <a:solidFill>
                  <a:srgbClr val="FFFFFF"/>
                </a:solidFill>
                <a:effectLst/>
                <a:latin typeface="+mn-lt"/>
              </a:endParaRPr>
            </a:p>
            <a:p>
              <a:pPr>
                <a:buSzPts val="900"/>
              </a:pPr>
              <a: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— Точность прогнозирования отказа оборудования </a:t>
              </a:r>
              <a:r>
                <a:rPr lang="ru-RU" sz="1200" b="0" dirty="0">
                  <a:solidFill>
                    <a:srgbClr val="FFFFFF"/>
                  </a:solidFill>
                  <a:latin typeface="+mn-lt"/>
                </a:rPr>
                <a:t>4</a:t>
              </a:r>
              <a:r>
                <a:rPr lang="ru-RU" sz="120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5%</a:t>
              </a:r>
              <a:endParaRPr lang="ru-RU" sz="1200" dirty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" name="Google Shape;777;p51">
              <a:extLst>
                <a:ext uri="{FF2B5EF4-FFF2-40B4-BE49-F238E27FC236}">
                  <a16:creationId xmlns:a16="http://schemas.microsoft.com/office/drawing/2014/main" id="{C9443BA2-EE1E-309C-88D6-CCE0173A2C8B}"/>
                </a:ext>
              </a:extLst>
            </p:cNvPr>
            <p:cNvSpPr/>
            <p:nvPr/>
          </p:nvSpPr>
          <p:spPr>
            <a:xfrm>
              <a:off x="4994138" y="1110246"/>
              <a:ext cx="380909" cy="1642185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7" name="Google Shape;807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9911" y="1247369"/>
              <a:ext cx="189608" cy="1896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0A238F-815A-1520-5043-95FE4D146DE5}"/>
              </a:ext>
            </a:extLst>
          </p:cNvPr>
          <p:cNvSpPr/>
          <p:nvPr/>
        </p:nvSpPr>
        <p:spPr>
          <a:xfrm>
            <a:off x="7019222" y="6963395"/>
            <a:ext cx="817448" cy="816812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D3872D1-E26F-43A9-D997-75206205946D}"/>
              </a:ext>
            </a:extLst>
          </p:cNvPr>
          <p:cNvSpPr/>
          <p:nvPr/>
        </p:nvSpPr>
        <p:spPr>
          <a:xfrm>
            <a:off x="5099517" y="6515348"/>
            <a:ext cx="1065026" cy="1249487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Google Shape;793;p51">
            <a:extLst>
              <a:ext uri="{FF2B5EF4-FFF2-40B4-BE49-F238E27FC236}">
                <a16:creationId xmlns:a16="http://schemas.microsoft.com/office/drawing/2014/main" id="{C64AB6A2-AD11-B1A0-B5D8-4B2799395AAE}"/>
              </a:ext>
            </a:extLst>
          </p:cNvPr>
          <p:cNvSpPr txBox="1">
            <a:spLocks/>
          </p:cNvSpPr>
          <p:nvPr/>
        </p:nvSpPr>
        <p:spPr>
          <a:xfrm>
            <a:off x="5173859" y="6317770"/>
            <a:ext cx="2219649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</a:pPr>
            <a:r>
              <a:rPr lang="ru-RU" sz="5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</a:p>
        </p:txBody>
      </p:sp>
      <p:sp>
        <p:nvSpPr>
          <p:cNvPr id="18" name="Google Shape;793;p51">
            <a:extLst>
              <a:ext uri="{FF2B5EF4-FFF2-40B4-BE49-F238E27FC236}">
                <a16:creationId xmlns:a16="http://schemas.microsoft.com/office/drawing/2014/main" id="{1174CD43-2468-6F36-1E4B-1790C3D71AC5}"/>
              </a:ext>
            </a:extLst>
          </p:cNvPr>
          <p:cNvSpPr txBox="1">
            <a:spLocks/>
          </p:cNvSpPr>
          <p:nvPr/>
        </p:nvSpPr>
        <p:spPr>
          <a:xfrm>
            <a:off x="7339901" y="6681692"/>
            <a:ext cx="1553025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</a:pPr>
            <a:r>
              <a:rPr lang="ru-RU" sz="4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CC354-E259-2E6A-A8A6-3552739F6EF1}"/>
              </a:ext>
            </a:extLst>
          </p:cNvPr>
          <p:cNvSpPr txBox="1"/>
          <p:nvPr/>
        </p:nvSpPr>
        <p:spPr>
          <a:xfrm>
            <a:off x="4667943" y="6885889"/>
            <a:ext cx="21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u="none" strike="noStrike" dirty="0">
                <a:solidFill>
                  <a:srgbClr val="FFFFFF"/>
                </a:solidFill>
                <a:effectLst/>
                <a:latin typeface="+mn-lt"/>
              </a:rPr>
              <a:t>Доступность внедрения 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9B520-67BA-17FE-DDB4-62CE3DD08DBB}"/>
              </a:ext>
            </a:extLst>
          </p:cNvPr>
          <p:cNvSpPr txBox="1"/>
          <p:nvPr/>
        </p:nvSpPr>
        <p:spPr>
          <a:xfrm>
            <a:off x="6449133" y="7244524"/>
            <a:ext cx="21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Точность прогнозирования</a:t>
            </a:r>
            <a:endParaRPr lang="ru-RU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7BF9A7AA-B4E2-1A7F-7BAD-846F0D52EBCA}"/>
              </a:ext>
            </a:extLst>
          </p:cNvPr>
          <p:cNvGrpSpPr/>
          <p:nvPr/>
        </p:nvGrpSpPr>
        <p:grpSpPr>
          <a:xfrm>
            <a:off x="190383" y="4792879"/>
            <a:ext cx="3198401" cy="400110"/>
            <a:chOff x="2320187" y="4749040"/>
            <a:chExt cx="3719078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10905-1198-C7C7-667D-DB599C0FB95F}"/>
                </a:ext>
              </a:extLst>
            </p:cNvPr>
            <p:cNvSpPr txBox="1"/>
            <p:nvPr/>
          </p:nvSpPr>
          <p:spPr>
            <a:xfrm>
              <a:off x="2482179" y="4817500"/>
              <a:ext cx="355708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800" dirty="0">
                  <a:solidFill>
                    <a:schemeClr val="bg1"/>
                  </a:solidFill>
                </a:rPr>
                <a:t>на этапе реализации увеличение показателя до 85%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F65699-18CF-8906-441A-8A9999A6C1D0}"/>
                </a:ext>
              </a:extLst>
            </p:cNvPr>
            <p:cNvSpPr txBox="1"/>
            <p:nvPr/>
          </p:nvSpPr>
          <p:spPr>
            <a:xfrm>
              <a:off x="2320187" y="4749040"/>
              <a:ext cx="3239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0" i="0" u="none" strike="noStrike" dirty="0">
                  <a:solidFill>
                    <a:srgbClr val="E65909"/>
                  </a:solidFill>
                  <a:effectLst/>
                  <a:latin typeface="+mn-lt"/>
                </a:rPr>
                <a:t>*</a:t>
              </a:r>
              <a:endParaRPr lang="ru-RU" sz="2000" dirty="0">
                <a:solidFill>
                  <a:srgbClr val="E65909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893667-8108-0041-C14B-97FC89827499}"/>
              </a:ext>
            </a:extLst>
          </p:cNvPr>
          <p:cNvSpPr txBox="1"/>
          <p:nvPr/>
        </p:nvSpPr>
        <p:spPr>
          <a:xfrm>
            <a:off x="8293280" y="6662674"/>
            <a:ext cx="323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solidFill>
                  <a:srgbClr val="E65909"/>
                </a:solidFill>
                <a:effectLst/>
                <a:latin typeface="+mn-lt"/>
              </a:rPr>
              <a:t>*</a:t>
            </a:r>
            <a:endParaRPr lang="ru-RU" sz="2000" dirty="0">
              <a:solidFill>
                <a:srgbClr val="E65909"/>
              </a:solidFill>
            </a:endParaRP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D8D8B8FF-1102-C7AF-3095-0DE3D6E0BCAC}"/>
              </a:ext>
            </a:extLst>
          </p:cNvPr>
          <p:cNvGrpSpPr/>
          <p:nvPr/>
        </p:nvGrpSpPr>
        <p:grpSpPr>
          <a:xfrm>
            <a:off x="4972542" y="1501870"/>
            <a:ext cx="3949907" cy="784864"/>
            <a:chOff x="5048742" y="1181475"/>
            <a:chExt cx="3949907" cy="1044654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D0735327-D386-B9F1-046A-8637444B9528}"/>
                </a:ext>
              </a:extLst>
            </p:cNvPr>
            <p:cNvSpPr/>
            <p:nvPr/>
          </p:nvSpPr>
          <p:spPr>
            <a:xfrm>
              <a:off x="5048742" y="1181475"/>
              <a:ext cx="175761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6000" dirty="0">
                  <a:solidFill>
                    <a:srgbClr val="E65909"/>
                  </a:solidFill>
                  <a:latin typeface="+mj-lt"/>
                </a:rPr>
                <a:t>6</a:t>
              </a: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F304E3E9-414B-9E6D-6836-79CC63FA96FF}"/>
                </a:ext>
              </a:extLst>
            </p:cNvPr>
            <p:cNvSpPr/>
            <p:nvPr/>
          </p:nvSpPr>
          <p:spPr>
            <a:xfrm>
              <a:off x="5681153" y="1364355"/>
              <a:ext cx="3317496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900" dirty="0">
                  <a:solidFill>
                    <a:srgbClr val="FFFFFF"/>
                  </a:solidFill>
                </a:rPr>
                <a:t>видов дефектов выявляет система: (дефект наружного кольца подшипника, дефект внутреннего кольца подшипника, дефект тел качения, дефект сепаратора, дисбаланс, </a:t>
              </a:r>
              <a:r>
                <a:rPr lang="ru-RU" sz="900" dirty="0" err="1">
                  <a:solidFill>
                    <a:srgbClr val="FFFFFF"/>
                  </a:solidFill>
                </a:rPr>
                <a:t>расцентровка</a:t>
              </a:r>
              <a:r>
                <a:rPr lang="ru-RU" sz="900" dirty="0">
                  <a:solidFill>
                    <a:srgbClr val="FFFFFF"/>
                  </a:solidFill>
                </a:rPr>
                <a:t>)</a:t>
              </a:r>
              <a:br>
                <a:rPr lang="ru-RU" dirty="0">
                  <a:solidFill>
                    <a:srgbClr val="FFFFFF"/>
                  </a:solidFill>
                </a:rPr>
              </a:b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D64777C8-5FAE-FE7E-448D-04B5227E8EB9}"/>
              </a:ext>
            </a:extLst>
          </p:cNvPr>
          <p:cNvGrpSpPr/>
          <p:nvPr/>
        </p:nvGrpSpPr>
        <p:grpSpPr>
          <a:xfrm>
            <a:off x="4972542" y="3802532"/>
            <a:ext cx="3682824" cy="693712"/>
            <a:chOff x="4972542" y="3687723"/>
            <a:chExt cx="3682824" cy="923330"/>
          </a:xfrm>
        </p:grpSpPr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0C7A68F7-6286-5F84-EEFC-19A8BAB91351}"/>
                </a:ext>
              </a:extLst>
            </p:cNvPr>
            <p:cNvSpPr/>
            <p:nvPr/>
          </p:nvSpPr>
          <p:spPr>
            <a:xfrm>
              <a:off x="6868496" y="3826223"/>
              <a:ext cx="17868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900" dirty="0">
                  <a:solidFill>
                    <a:srgbClr val="FFFFFF"/>
                  </a:solidFill>
                </a:rPr>
                <a:t>доступность внедрения системы оборудования за счет использования токовой диагностики</a:t>
              </a:r>
              <a:endParaRPr lang="ru-RU" sz="900" dirty="0">
                <a:solidFill>
                  <a:schemeClr val="bg1"/>
                </a:solidFill>
              </a:endParaRPr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4232DF3D-5F4E-900B-B05A-E78DB8FA0B04}"/>
                </a:ext>
              </a:extLst>
            </p:cNvPr>
            <p:cNvSpPr/>
            <p:nvPr/>
          </p:nvSpPr>
          <p:spPr>
            <a:xfrm>
              <a:off x="4972542" y="3687723"/>
              <a:ext cx="20816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5400" dirty="0">
                  <a:solidFill>
                    <a:srgbClr val="E65909"/>
                  </a:solidFill>
                  <a:latin typeface="+mj-lt"/>
                </a:rPr>
                <a:t>100%</a:t>
              </a:r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34B59E59-3C2B-0C90-6941-6266CAE95FA5}"/>
              </a:ext>
            </a:extLst>
          </p:cNvPr>
          <p:cNvGrpSpPr/>
          <p:nvPr/>
        </p:nvGrpSpPr>
        <p:grpSpPr>
          <a:xfrm>
            <a:off x="4972542" y="2697777"/>
            <a:ext cx="3482731" cy="693712"/>
            <a:chOff x="4972542" y="2396073"/>
            <a:chExt cx="3482731" cy="923330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1F06283D-E197-3AA6-B8FB-C0A8FB8E3FFA}"/>
                </a:ext>
              </a:extLst>
            </p:cNvPr>
            <p:cNvSpPr/>
            <p:nvPr/>
          </p:nvSpPr>
          <p:spPr>
            <a:xfrm>
              <a:off x="6527499" y="2688461"/>
              <a:ext cx="19277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800" dirty="0">
                  <a:solidFill>
                    <a:srgbClr val="FFFFFF"/>
                  </a:solidFill>
                </a:rPr>
                <a:t>точность прогнозирования отказа оборудования</a:t>
              </a:r>
              <a:endParaRPr lang="ru-RU" sz="800" dirty="0">
                <a:solidFill>
                  <a:schemeClr val="bg1"/>
                </a:solidFill>
              </a:endParaRPr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B6C6ED0F-F226-5526-B5F9-5AE685732756}"/>
                </a:ext>
              </a:extLst>
            </p:cNvPr>
            <p:cNvSpPr/>
            <p:nvPr/>
          </p:nvSpPr>
          <p:spPr>
            <a:xfrm>
              <a:off x="4972542" y="2396073"/>
              <a:ext cx="156541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5400" dirty="0">
                  <a:solidFill>
                    <a:srgbClr val="E65909"/>
                  </a:solidFill>
                  <a:latin typeface="+mj-lt"/>
                </a:rPr>
                <a:t>45%</a:t>
              </a:r>
            </a:p>
          </p:txBody>
        </p:sp>
      </p:grpSp>
      <p:sp>
        <p:nvSpPr>
          <p:cNvPr id="36" name="Google Shape;775;p51">
            <a:extLst>
              <a:ext uri="{FF2B5EF4-FFF2-40B4-BE49-F238E27FC236}">
                <a16:creationId xmlns:a16="http://schemas.microsoft.com/office/drawing/2014/main" id="{DE1561F1-600A-3176-A7CA-ACACD3882269}"/>
              </a:ext>
            </a:extLst>
          </p:cNvPr>
          <p:cNvSpPr/>
          <p:nvPr/>
        </p:nvSpPr>
        <p:spPr>
          <a:xfrm>
            <a:off x="259171" y="3808271"/>
            <a:ext cx="4605320" cy="971691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776;p51">
            <a:extLst>
              <a:ext uri="{FF2B5EF4-FFF2-40B4-BE49-F238E27FC236}">
                <a16:creationId xmlns:a16="http://schemas.microsoft.com/office/drawing/2014/main" id="{1411DBED-FE8A-F604-ABBB-A8FEE852FEAA}"/>
              </a:ext>
            </a:extLst>
          </p:cNvPr>
          <p:cNvSpPr/>
          <p:nvPr/>
        </p:nvSpPr>
        <p:spPr>
          <a:xfrm>
            <a:off x="254018" y="3819350"/>
            <a:ext cx="380909" cy="954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777;p51">
            <a:extLst>
              <a:ext uri="{FF2B5EF4-FFF2-40B4-BE49-F238E27FC236}">
                <a16:creationId xmlns:a16="http://schemas.microsoft.com/office/drawing/2014/main" id="{5785208B-8C26-4B22-86FB-9A5A5A2D1CD3}"/>
              </a:ext>
            </a:extLst>
          </p:cNvPr>
          <p:cNvSpPr/>
          <p:nvPr/>
        </p:nvSpPr>
        <p:spPr>
          <a:xfrm>
            <a:off x="259171" y="1093967"/>
            <a:ext cx="380909" cy="257198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794;p51">
            <a:extLst>
              <a:ext uri="{FF2B5EF4-FFF2-40B4-BE49-F238E27FC236}">
                <a16:creationId xmlns:a16="http://schemas.microsoft.com/office/drawing/2014/main" id="{D9C9C624-A765-C199-F004-9A8277DFF9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616" y="1247369"/>
            <a:ext cx="189608" cy="1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795;p51">
            <a:extLst>
              <a:ext uri="{FF2B5EF4-FFF2-40B4-BE49-F238E27FC236}">
                <a16:creationId xmlns:a16="http://schemas.microsoft.com/office/drawing/2014/main" id="{1C0A11B7-7FD6-61D1-2FD3-0E3D7A6003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470" y="1900679"/>
            <a:ext cx="189608" cy="1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796;p51">
            <a:extLst>
              <a:ext uri="{FF2B5EF4-FFF2-40B4-BE49-F238E27FC236}">
                <a16:creationId xmlns:a16="http://schemas.microsoft.com/office/drawing/2014/main" id="{11299061-E225-F1E1-668A-D7E8B0D55A4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614" y="2988964"/>
            <a:ext cx="189608" cy="18960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797;p51">
            <a:extLst>
              <a:ext uri="{FF2B5EF4-FFF2-40B4-BE49-F238E27FC236}">
                <a16:creationId xmlns:a16="http://schemas.microsoft.com/office/drawing/2014/main" id="{6A187BE2-5763-F7CB-7BCD-D454473890DC}"/>
              </a:ext>
            </a:extLst>
          </p:cNvPr>
          <p:cNvSpPr/>
          <p:nvPr/>
        </p:nvSpPr>
        <p:spPr>
          <a:xfrm>
            <a:off x="616519" y="1093967"/>
            <a:ext cx="4214772" cy="2571981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798;p51">
            <a:extLst>
              <a:ext uri="{FF2B5EF4-FFF2-40B4-BE49-F238E27FC236}">
                <a16:creationId xmlns:a16="http://schemas.microsoft.com/office/drawing/2014/main" id="{FA049A9A-C4A6-3CBD-FF67-7F473D861FC6}"/>
              </a:ext>
            </a:extLst>
          </p:cNvPr>
          <p:cNvSpPr txBox="1"/>
          <p:nvPr/>
        </p:nvSpPr>
        <p:spPr>
          <a:xfrm>
            <a:off x="353976" y="1212865"/>
            <a:ext cx="2871216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ОПИСАНИЕ ПРОЕКТА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799;p51">
            <a:extLst>
              <a:ext uri="{FF2B5EF4-FFF2-40B4-BE49-F238E27FC236}">
                <a16:creationId xmlns:a16="http://schemas.microsoft.com/office/drawing/2014/main" id="{116DD82B-DBB3-F404-AF03-6C29101ED67C}"/>
              </a:ext>
            </a:extLst>
          </p:cNvPr>
          <p:cNvSpPr txBox="1"/>
          <p:nvPr/>
        </p:nvSpPr>
        <p:spPr>
          <a:xfrm>
            <a:off x="346304" y="1875570"/>
            <a:ext cx="2871216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ПРОБЛЕМАТИКА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800;p51">
            <a:extLst>
              <a:ext uri="{FF2B5EF4-FFF2-40B4-BE49-F238E27FC236}">
                <a16:creationId xmlns:a16="http://schemas.microsoft.com/office/drawing/2014/main" id="{85A2E23B-0519-54EA-039D-C222A4CAC258}"/>
              </a:ext>
            </a:extLst>
          </p:cNvPr>
          <p:cNvSpPr txBox="1"/>
          <p:nvPr/>
        </p:nvSpPr>
        <p:spPr>
          <a:xfrm>
            <a:off x="344832" y="2959124"/>
            <a:ext cx="4227168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ОРГАНИЗАЦИОННЫЙ ОБЪЕМ</a:t>
            </a:r>
            <a:endParaRPr dirty="0"/>
          </a:p>
        </p:txBody>
      </p:sp>
      <p:sp>
        <p:nvSpPr>
          <p:cNvPr id="46" name="Google Shape;801;p51">
            <a:extLst>
              <a:ext uri="{FF2B5EF4-FFF2-40B4-BE49-F238E27FC236}">
                <a16:creationId xmlns:a16="http://schemas.microsoft.com/office/drawing/2014/main" id="{D88761C4-4C14-DE71-7323-D40B957F4D9A}"/>
              </a:ext>
            </a:extLst>
          </p:cNvPr>
          <p:cNvSpPr txBox="1"/>
          <p:nvPr/>
        </p:nvSpPr>
        <p:spPr>
          <a:xfrm>
            <a:off x="716373" y="1474541"/>
            <a:ext cx="3855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dirty="0">
                <a:solidFill>
                  <a:schemeClr val="bg1"/>
                </a:solidFill>
              </a:rPr>
              <a:t>С</a:t>
            </a: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истем</a:t>
            </a:r>
            <a:r>
              <a:rPr lang="ru-RU" sz="900" dirty="0">
                <a:solidFill>
                  <a:schemeClr val="bg1"/>
                </a:solidFill>
              </a:rPr>
              <a:t>а</a:t>
            </a: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предиктивного мониторинга оборудования на основе анализа токовых сигналов.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7" name="Google Shape;802;p51">
            <a:extLst>
              <a:ext uri="{FF2B5EF4-FFF2-40B4-BE49-F238E27FC236}">
                <a16:creationId xmlns:a16="http://schemas.microsoft.com/office/drawing/2014/main" id="{9134AFDB-FFFA-1FDE-E530-A73D54345041}"/>
              </a:ext>
            </a:extLst>
          </p:cNvPr>
          <p:cNvSpPr txBox="1"/>
          <p:nvPr/>
        </p:nvSpPr>
        <p:spPr>
          <a:xfrm>
            <a:off x="707229" y="2089792"/>
            <a:ext cx="3815706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— </a:t>
            </a:r>
            <a:r>
              <a:rPr lang="ru-RU" sz="900" dirty="0">
                <a:solidFill>
                  <a:schemeClr val="bg1"/>
                </a:solidFill>
                <a:effectLst/>
                <a:latin typeface="+mn-lt"/>
              </a:rPr>
              <a:t>Внезапные отказы электрического и динамического оборудования</a:t>
            </a:r>
          </a:p>
          <a:p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— Высокая стоимость оснащения динамического оборудования системами </a:t>
            </a:r>
            <a:r>
              <a:rPr lang="ru-RU" sz="900" b="0" i="0" u="none" strike="noStrike" dirty="0" err="1">
                <a:solidFill>
                  <a:srgbClr val="FFFFFF"/>
                </a:solidFill>
                <a:effectLst/>
                <a:latin typeface="+mn-lt"/>
              </a:rPr>
              <a:t>вибродиагностики</a:t>
            </a:r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 и </a:t>
            </a:r>
            <a:r>
              <a:rPr lang="ru-RU" sz="900" b="0" i="0" u="none" strike="noStrike" dirty="0" err="1">
                <a:solidFill>
                  <a:srgbClr val="FFFFFF"/>
                </a:solidFill>
                <a:effectLst/>
                <a:latin typeface="+mn-lt"/>
              </a:rPr>
              <a:t>вибромониторинга</a:t>
            </a:r>
            <a:endParaRPr lang="ru-RU" sz="900" b="0" i="0" u="none" strike="noStrike" dirty="0">
              <a:solidFill>
                <a:srgbClr val="FFFFFF"/>
              </a:solidFill>
              <a:effectLst/>
              <a:latin typeface="+mn-lt"/>
            </a:endParaRPr>
          </a:p>
          <a:p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—</a:t>
            </a:r>
            <a:r>
              <a:rPr lang="ru-RU" sz="900" dirty="0">
                <a:solidFill>
                  <a:srgbClr val="FFFFFF"/>
                </a:solidFill>
                <a:latin typeface="+mn-lt"/>
              </a:rPr>
              <a:t> Отсутствие полного контроля за оборудованием</a:t>
            </a:r>
          </a:p>
        </p:txBody>
      </p:sp>
      <p:sp>
        <p:nvSpPr>
          <p:cNvPr id="48" name="Google Shape;803;p51">
            <a:extLst>
              <a:ext uri="{FF2B5EF4-FFF2-40B4-BE49-F238E27FC236}">
                <a16:creationId xmlns:a16="http://schemas.microsoft.com/office/drawing/2014/main" id="{890D53FE-85B4-6822-A0D1-62F3FC623A34}"/>
              </a:ext>
            </a:extLst>
          </p:cNvPr>
          <p:cNvSpPr txBox="1"/>
          <p:nvPr/>
        </p:nvSpPr>
        <p:spPr>
          <a:xfrm>
            <a:off x="707229" y="3228828"/>
            <a:ext cx="3804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</a:pP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Промышленные организации, </a:t>
            </a:r>
            <a:r>
              <a:rPr lang="ru-RU" sz="900" dirty="0">
                <a:solidFill>
                  <a:schemeClr val="bg1"/>
                </a:solidFill>
              </a:rPr>
              <a:t>нуждающиеся в оценке технического состояния динамического оборудования</a:t>
            </a: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9" name="Google Shape;810;p51">
            <a:extLst>
              <a:ext uri="{FF2B5EF4-FFF2-40B4-BE49-F238E27FC236}">
                <a16:creationId xmlns:a16="http://schemas.microsoft.com/office/drawing/2014/main" id="{7F116D3B-53EF-CE4E-4C8C-DEEB0E4C06AF}"/>
              </a:ext>
            </a:extLst>
          </p:cNvPr>
          <p:cNvSpPr txBox="1"/>
          <p:nvPr/>
        </p:nvSpPr>
        <p:spPr>
          <a:xfrm>
            <a:off x="793862" y="4015239"/>
            <a:ext cx="1747439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РЕСУРСЫ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11;p51">
            <a:extLst>
              <a:ext uri="{FF2B5EF4-FFF2-40B4-BE49-F238E27FC236}">
                <a16:creationId xmlns:a16="http://schemas.microsoft.com/office/drawing/2014/main" id="{8CC20C3F-A4E4-5BA6-7C12-4EA273F6B69E}"/>
              </a:ext>
            </a:extLst>
          </p:cNvPr>
          <p:cNvSpPr txBox="1"/>
          <p:nvPr/>
        </p:nvSpPr>
        <p:spPr>
          <a:xfrm>
            <a:off x="793862" y="4208490"/>
            <a:ext cx="1559400" cy="19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80000"/>
              </a:lnSpc>
              <a:buSzPts val="1200"/>
            </a:pPr>
            <a:r>
              <a:rPr lang="ru-VI" sz="16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4</a:t>
            </a:r>
            <a:r>
              <a:rPr lang="ru-RU" sz="16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4</a:t>
            </a:r>
            <a:r>
              <a:rPr lang="ru-VI" sz="16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</a:t>
            </a:r>
            <a:r>
              <a:rPr lang="ru-RU" sz="16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1</a:t>
            </a:r>
            <a:r>
              <a:rPr lang="ru-VI" sz="16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ru-RU" sz="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млн руб.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812;p51">
            <a:extLst>
              <a:ext uri="{FF2B5EF4-FFF2-40B4-BE49-F238E27FC236}">
                <a16:creationId xmlns:a16="http://schemas.microsoft.com/office/drawing/2014/main" id="{C52B4AAA-15FD-5527-EB50-8FD00CEFA314}"/>
              </a:ext>
            </a:extLst>
          </p:cNvPr>
          <p:cNvSpPr txBox="1"/>
          <p:nvPr/>
        </p:nvSpPr>
        <p:spPr>
          <a:xfrm>
            <a:off x="2015192" y="4012315"/>
            <a:ext cx="1747439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ТЕКУЩИЙ СТАТУС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813;p51">
            <a:extLst>
              <a:ext uri="{FF2B5EF4-FFF2-40B4-BE49-F238E27FC236}">
                <a16:creationId xmlns:a16="http://schemas.microsoft.com/office/drawing/2014/main" id="{6DDB1ED2-2D49-64C7-A45E-502EBFA0E322}"/>
              </a:ext>
            </a:extLst>
          </p:cNvPr>
          <p:cNvSpPr/>
          <p:nvPr/>
        </p:nvSpPr>
        <p:spPr>
          <a:xfrm>
            <a:off x="2015192" y="4269279"/>
            <a:ext cx="1155987" cy="203768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ru-RU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Прототипирование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14;p51">
            <a:extLst>
              <a:ext uri="{FF2B5EF4-FFF2-40B4-BE49-F238E27FC236}">
                <a16:creationId xmlns:a16="http://schemas.microsoft.com/office/drawing/2014/main" id="{F09AB06E-DE65-04F1-10A1-F0FB4CB40D17}"/>
              </a:ext>
            </a:extLst>
          </p:cNvPr>
          <p:cNvSpPr/>
          <p:nvPr/>
        </p:nvSpPr>
        <p:spPr>
          <a:xfrm>
            <a:off x="3095936" y="4278485"/>
            <a:ext cx="756000" cy="190437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MVP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815;p51">
            <a:extLst>
              <a:ext uri="{FF2B5EF4-FFF2-40B4-BE49-F238E27FC236}">
                <a16:creationId xmlns:a16="http://schemas.microsoft.com/office/drawing/2014/main" id="{8AABACDB-8E1F-0D27-393B-EAA015BB7EAE}"/>
              </a:ext>
            </a:extLst>
          </p:cNvPr>
          <p:cNvSpPr txBox="1"/>
          <p:nvPr/>
        </p:nvSpPr>
        <p:spPr>
          <a:xfrm>
            <a:off x="2015192" y="4521489"/>
            <a:ext cx="574204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ru-RU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03.07.2025</a:t>
            </a:r>
            <a:endParaRPr sz="3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816;p51">
            <a:extLst>
              <a:ext uri="{FF2B5EF4-FFF2-40B4-BE49-F238E27FC236}">
                <a16:creationId xmlns:a16="http://schemas.microsoft.com/office/drawing/2014/main" id="{D2406E47-6D5D-C718-D715-E7B30A6AADA3}"/>
              </a:ext>
            </a:extLst>
          </p:cNvPr>
          <p:cNvSpPr txBox="1"/>
          <p:nvPr/>
        </p:nvSpPr>
        <p:spPr>
          <a:xfrm>
            <a:off x="3231708" y="4521489"/>
            <a:ext cx="562043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ru-RU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29.08.2025</a:t>
            </a:r>
            <a:endParaRPr sz="3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817;p51">
            <a:extLst>
              <a:ext uri="{FF2B5EF4-FFF2-40B4-BE49-F238E27FC236}">
                <a16:creationId xmlns:a16="http://schemas.microsoft.com/office/drawing/2014/main" id="{3A8AE493-F0D8-E349-6136-BBDC06AFAC8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614" y="3984098"/>
            <a:ext cx="192740" cy="16864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D27AFC7-6243-7D2A-1C45-41CDA3284F03}"/>
              </a:ext>
            </a:extLst>
          </p:cNvPr>
          <p:cNvSpPr txBox="1"/>
          <p:nvPr/>
        </p:nvSpPr>
        <p:spPr>
          <a:xfrm>
            <a:off x="6234309" y="2741897"/>
            <a:ext cx="2786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solidFill>
                  <a:srgbClr val="E65909"/>
                </a:solidFill>
                <a:effectLst/>
                <a:latin typeface="+mn-lt"/>
              </a:rPr>
              <a:t>*</a:t>
            </a:r>
            <a:endParaRPr lang="ru-RU" sz="2000" dirty="0">
              <a:solidFill>
                <a:srgbClr val="E6590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971;p56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972" name="Google Shape;972;p56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973" name="Google Shape;973;p56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974" name="Google Shape;974;p56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975" name="Google Shape;975;p56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976" name="Google Shape;976;p56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977" name="Google Shape;977;p56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978" name="Google Shape;978;p56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979" name="Google Shape;979;p56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980" name="Google Shape;980;p56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981" name="Google Shape;981;p56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982" name="Google Shape;982;p56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3" name="Google Shape;983;p56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4" name="Google Shape;984;p56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" name="Google Shape;842;g37740402d24_0_91">
            <a:extLst>
              <a:ext uri="{FF2B5EF4-FFF2-40B4-BE49-F238E27FC236}">
                <a16:creationId xmlns:a16="http://schemas.microsoft.com/office/drawing/2014/main" id="{0E5D3478-F0C4-D906-10E3-1D445F9AEA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«PROMPT» </a:t>
            </a:r>
            <a:fld id="{00000000-1234-1234-1234-123412341234}" type="slidenum">
              <a:rPr lang="ru-RU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843;g37740402d24_0_91">
            <a:extLst>
              <a:ext uri="{FF2B5EF4-FFF2-40B4-BE49-F238E27FC236}">
                <a16:creationId xmlns:a16="http://schemas.microsoft.com/office/drawing/2014/main" id="{22557DC7-2A91-A631-779E-618216E71118}"/>
              </a:ext>
            </a:extLst>
          </p:cNvPr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14" name="Google Shape;844;g37740402d24_0_91">
              <a:extLst>
                <a:ext uri="{FF2B5EF4-FFF2-40B4-BE49-F238E27FC236}">
                  <a16:creationId xmlns:a16="http://schemas.microsoft.com/office/drawing/2014/main" id="{9AEE87A9-BE16-FA62-3BF7-E7318D88727A}"/>
                </a:ext>
              </a:extLst>
            </p:cNvPr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5" name="Google Shape;845;g37740402d24_0_91">
              <a:extLst>
                <a:ext uri="{FF2B5EF4-FFF2-40B4-BE49-F238E27FC236}">
                  <a16:creationId xmlns:a16="http://schemas.microsoft.com/office/drawing/2014/main" id="{91E94D6D-1970-46EA-21F3-D51DA07043AD}"/>
                </a:ext>
              </a:extLst>
            </p:cNvPr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9" name="Google Shape;846;g37740402d24_0_91">
                <a:extLst>
                  <a:ext uri="{FF2B5EF4-FFF2-40B4-BE49-F238E27FC236}">
                    <a16:creationId xmlns:a16="http://schemas.microsoft.com/office/drawing/2014/main" id="{2657947E-6B0D-CAD7-C275-AAC43EDF9932}"/>
                  </a:ext>
                </a:extLst>
              </p:cNvPr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25" name="Google Shape;847;g37740402d24_0_91">
                  <a:extLst>
                    <a:ext uri="{FF2B5EF4-FFF2-40B4-BE49-F238E27FC236}">
                      <a16:creationId xmlns:a16="http://schemas.microsoft.com/office/drawing/2014/main" id="{8B4EF137-5B7A-51AC-BE79-CF963C3C2B14}"/>
                    </a:ext>
                  </a:extLst>
                </p:cNvPr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6" name="Google Shape;848;g37740402d24_0_91">
                  <a:extLst>
                    <a:ext uri="{FF2B5EF4-FFF2-40B4-BE49-F238E27FC236}">
                      <a16:creationId xmlns:a16="http://schemas.microsoft.com/office/drawing/2014/main" id="{7C904731-52E5-684E-A2C2-2C8BA9FD6C1B}"/>
                    </a:ext>
                  </a:extLst>
                </p:cNvPr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20" name="Google Shape;849;g37740402d24_0_91">
                <a:extLst>
                  <a:ext uri="{FF2B5EF4-FFF2-40B4-BE49-F238E27FC236}">
                    <a16:creationId xmlns:a16="http://schemas.microsoft.com/office/drawing/2014/main" id="{DFDBC91D-84FF-FAFB-FB87-27D92FB3584B}"/>
                  </a:ext>
                </a:extLst>
              </p:cNvPr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21" name="Google Shape;850;g37740402d24_0_91">
                  <a:extLst>
                    <a:ext uri="{FF2B5EF4-FFF2-40B4-BE49-F238E27FC236}">
                      <a16:creationId xmlns:a16="http://schemas.microsoft.com/office/drawing/2014/main" id="{237CA82F-EE75-757B-39E7-5E3A757B02E3}"/>
                    </a:ext>
                  </a:extLst>
                </p:cNvPr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23" name="Google Shape;851;g37740402d24_0_91">
                    <a:extLst>
                      <a:ext uri="{FF2B5EF4-FFF2-40B4-BE49-F238E27FC236}">
                        <a16:creationId xmlns:a16="http://schemas.microsoft.com/office/drawing/2014/main" id="{736CAB4E-3DC5-3959-9CF8-9B3688755348}"/>
                      </a:ext>
                    </a:extLst>
                  </p:cNvPr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24" name="Google Shape;852;g37740402d24_0_91">
                    <a:extLst>
                      <a:ext uri="{FF2B5EF4-FFF2-40B4-BE49-F238E27FC236}">
                        <a16:creationId xmlns:a16="http://schemas.microsoft.com/office/drawing/2014/main" id="{877068A3-95C9-8B45-D884-AA03B11511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22" name="Google Shape;853;g37740402d24_0_91">
                  <a:extLst>
                    <a:ext uri="{FF2B5EF4-FFF2-40B4-BE49-F238E27FC236}">
                      <a16:creationId xmlns:a16="http://schemas.microsoft.com/office/drawing/2014/main" id="{D4EFAB0C-E6B8-5835-7A2F-66D8B0CE1C28}"/>
                    </a:ext>
                  </a:extLst>
                </p:cNvPr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6" name="Google Shape;854;g37740402d24_0_91">
              <a:extLst>
                <a:ext uri="{FF2B5EF4-FFF2-40B4-BE49-F238E27FC236}">
                  <a16:creationId xmlns:a16="http://schemas.microsoft.com/office/drawing/2014/main" id="{4B659CCB-BA84-92A5-D9D4-E83139BC6842}"/>
                </a:ext>
              </a:extLst>
            </p:cNvPr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" name="Google Shape;855;g37740402d24_0_91">
              <a:extLst>
                <a:ext uri="{FF2B5EF4-FFF2-40B4-BE49-F238E27FC236}">
                  <a16:creationId xmlns:a16="http://schemas.microsoft.com/office/drawing/2014/main" id="{855D6909-F65E-7A7D-EE09-B8071B633F29}"/>
                </a:ext>
              </a:extLst>
            </p:cNvPr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856;g37740402d24_0_91">
              <a:extLst>
                <a:ext uri="{FF2B5EF4-FFF2-40B4-BE49-F238E27FC236}">
                  <a16:creationId xmlns:a16="http://schemas.microsoft.com/office/drawing/2014/main" id="{2B580C7D-AC54-6EEA-C67A-D6E787FCD057}"/>
                </a:ext>
              </a:extLst>
            </p:cNvPr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" name="Google Shape;857;g37740402d24_0_91">
            <a:extLst>
              <a:ext uri="{FF2B5EF4-FFF2-40B4-BE49-F238E27FC236}">
                <a16:creationId xmlns:a16="http://schemas.microsoft.com/office/drawing/2014/main" id="{9120323D-C4EA-EF23-9B04-5F1C751AB765}"/>
              </a:ext>
            </a:extLst>
          </p:cNvPr>
          <p:cNvSpPr txBox="1">
            <a:spLocks/>
          </p:cNvSpPr>
          <p:nvPr/>
        </p:nvSpPr>
        <p:spPr>
          <a:xfrm>
            <a:off x="179500" y="311475"/>
            <a:ext cx="65745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  <a:buClr>
                <a:schemeClr val="accent1"/>
              </a:buClr>
              <a:buSzPts val="1100"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ЦА И ТРЕБОВАНИЯ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1B82474-9601-B29A-2E04-CCE4B13F6426}"/>
              </a:ext>
            </a:extLst>
          </p:cNvPr>
          <p:cNvGrpSpPr/>
          <p:nvPr/>
        </p:nvGrpSpPr>
        <p:grpSpPr>
          <a:xfrm>
            <a:off x="287786" y="2427315"/>
            <a:ext cx="6406730" cy="2432674"/>
            <a:chOff x="287786" y="2427315"/>
            <a:chExt cx="6406730" cy="2432674"/>
          </a:xfrm>
        </p:grpSpPr>
        <p:sp>
          <p:nvSpPr>
            <p:cNvPr id="28" name="Google Shape;801;p3">
              <a:extLst>
                <a:ext uri="{FF2B5EF4-FFF2-40B4-BE49-F238E27FC236}">
                  <a16:creationId xmlns:a16="http://schemas.microsoft.com/office/drawing/2014/main" id="{584BDFBE-6D5F-FAA1-CFEC-83956DBA0412}"/>
                </a:ext>
              </a:extLst>
            </p:cNvPr>
            <p:cNvSpPr txBox="1"/>
            <p:nvPr/>
          </p:nvSpPr>
          <p:spPr>
            <a:xfrm>
              <a:off x="386362" y="4090588"/>
              <a:ext cx="1784290" cy="498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sz="1100" dirty="0">
                  <a:solidFill>
                    <a:schemeClr val="lt1"/>
                  </a:solidFill>
                </a:rPr>
                <a:t>Импорт данных мониторинга электродвигателя</a:t>
              </a:r>
              <a:endParaRPr lang="ru-RU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802;p3">
              <a:extLst>
                <a:ext uri="{FF2B5EF4-FFF2-40B4-BE49-F238E27FC236}">
                  <a16:creationId xmlns:a16="http://schemas.microsoft.com/office/drawing/2014/main" id="{43813F89-17D0-B731-FDCD-20EEA493329B}"/>
                </a:ext>
              </a:extLst>
            </p:cNvPr>
            <p:cNvSpPr txBox="1"/>
            <p:nvPr/>
          </p:nvSpPr>
          <p:spPr>
            <a:xfrm>
              <a:off x="1825822" y="4090588"/>
              <a:ext cx="1784288" cy="498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lnSpc>
                  <a:spcPct val="80000"/>
                </a:lnSpc>
                <a:buSzPts val="1100"/>
              </a:pPr>
              <a:r>
                <a:rPr lang="ru-RU" sz="1100" dirty="0">
                  <a:solidFill>
                    <a:schemeClr val="lt1"/>
                  </a:solidFill>
                </a:rPr>
                <a:t>Автоматизированный анализ с помощью</a:t>
              </a:r>
            </a:p>
            <a:p>
              <a:pPr lvl="0">
                <a:lnSpc>
                  <a:spcPct val="80000"/>
                </a:lnSpc>
                <a:buSzPts val="1100"/>
              </a:pPr>
              <a:r>
                <a:rPr lang="en" sz="1100" dirty="0">
                  <a:solidFill>
                    <a:schemeClr val="lt1"/>
                  </a:solidFill>
                </a:rPr>
                <a:t>ML-</a:t>
              </a:r>
              <a:r>
                <a:rPr lang="ru-RU" sz="1100" dirty="0">
                  <a:solidFill>
                    <a:schemeClr val="lt1"/>
                  </a:solidFill>
                </a:rPr>
                <a:t>модели</a:t>
              </a:r>
            </a:p>
          </p:txBody>
        </p:sp>
        <p:sp>
          <p:nvSpPr>
            <p:cNvPr id="30" name="Google Shape;803;p3">
              <a:extLst>
                <a:ext uri="{FF2B5EF4-FFF2-40B4-BE49-F238E27FC236}">
                  <a16:creationId xmlns:a16="http://schemas.microsoft.com/office/drawing/2014/main" id="{DBBB8A48-39A8-806A-5044-71F2B796154F}"/>
                </a:ext>
              </a:extLst>
            </p:cNvPr>
            <p:cNvSpPr txBox="1"/>
            <p:nvPr/>
          </p:nvSpPr>
          <p:spPr>
            <a:xfrm>
              <a:off x="3610110" y="4090588"/>
              <a:ext cx="1204576" cy="600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sz="1100" dirty="0">
                  <a:solidFill>
                    <a:schemeClr val="lt1"/>
                  </a:solidFill>
                </a:rPr>
                <a:t>Оперативное оповещение</a:t>
              </a:r>
            </a:p>
            <a:p>
              <a:r>
                <a:rPr lang="ru-RU" sz="1100" dirty="0">
                  <a:solidFill>
                    <a:schemeClr val="lt1"/>
                  </a:solidFill>
                </a:rPr>
                <a:t>о инцидентах</a:t>
              </a:r>
            </a:p>
          </p:txBody>
        </p:sp>
        <p:sp>
          <p:nvSpPr>
            <p:cNvPr id="31" name="Google Shape;804;p3">
              <a:extLst>
                <a:ext uri="{FF2B5EF4-FFF2-40B4-BE49-F238E27FC236}">
                  <a16:creationId xmlns:a16="http://schemas.microsoft.com/office/drawing/2014/main" id="{229DBB55-1F6C-5AA2-92DC-616999B695A5}"/>
                </a:ext>
              </a:extLst>
            </p:cNvPr>
            <p:cNvSpPr txBox="1"/>
            <p:nvPr/>
          </p:nvSpPr>
          <p:spPr>
            <a:xfrm>
              <a:off x="5049568" y="4090588"/>
              <a:ext cx="1644948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buSzPts val="1100"/>
              </a:pPr>
              <a:r>
                <a:rPr lang="ru-RU" sz="1100" dirty="0">
                  <a:solidFill>
                    <a:schemeClr val="lt1"/>
                  </a:solidFill>
                </a:rPr>
                <a:t>Формирование аналитических отчетов для принятия решений</a:t>
              </a:r>
            </a:p>
          </p:txBody>
        </p:sp>
        <p:grpSp>
          <p:nvGrpSpPr>
            <p:cNvPr id="32" name="Google Shape;805;p3">
              <a:extLst>
                <a:ext uri="{FF2B5EF4-FFF2-40B4-BE49-F238E27FC236}">
                  <a16:creationId xmlns:a16="http://schemas.microsoft.com/office/drawing/2014/main" id="{172E2CF8-A828-B314-ECA1-0682CC844A97}"/>
                </a:ext>
              </a:extLst>
            </p:cNvPr>
            <p:cNvGrpSpPr/>
            <p:nvPr/>
          </p:nvGrpSpPr>
          <p:grpSpPr>
            <a:xfrm>
              <a:off x="287786" y="2427315"/>
              <a:ext cx="6101513" cy="1538050"/>
              <a:chOff x="1856220" y="2257560"/>
              <a:chExt cx="8313016" cy="2095520"/>
            </a:xfrm>
          </p:grpSpPr>
          <p:sp>
            <p:nvSpPr>
              <p:cNvPr id="33" name="Google Shape;807;p3">
                <a:extLst>
                  <a:ext uri="{FF2B5EF4-FFF2-40B4-BE49-F238E27FC236}">
                    <a16:creationId xmlns:a16="http://schemas.microsoft.com/office/drawing/2014/main" id="{18F73361-A752-C553-3E9B-A28434C3FB31}"/>
                  </a:ext>
                </a:extLst>
              </p:cNvPr>
              <p:cNvSpPr/>
              <p:nvPr/>
            </p:nvSpPr>
            <p:spPr>
              <a:xfrm>
                <a:off x="6347854" y="2631320"/>
                <a:ext cx="1377000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09;p3">
                <a:extLst>
                  <a:ext uri="{FF2B5EF4-FFF2-40B4-BE49-F238E27FC236}">
                    <a16:creationId xmlns:a16="http://schemas.microsoft.com/office/drawing/2014/main" id="{BF97CCC5-EA23-21DB-5961-1CDCC5C18297}"/>
                  </a:ext>
                </a:extLst>
              </p:cNvPr>
              <p:cNvSpPr/>
              <p:nvPr/>
            </p:nvSpPr>
            <p:spPr>
              <a:xfrm>
                <a:off x="8445112" y="2631320"/>
                <a:ext cx="1377000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11;p3">
                <a:extLst>
                  <a:ext uri="{FF2B5EF4-FFF2-40B4-BE49-F238E27FC236}">
                    <a16:creationId xmlns:a16="http://schemas.microsoft.com/office/drawing/2014/main" id="{05A848B8-514A-7EB6-E6B1-6600251280E6}"/>
                  </a:ext>
                </a:extLst>
              </p:cNvPr>
              <p:cNvSpPr/>
              <p:nvPr/>
            </p:nvSpPr>
            <p:spPr>
              <a:xfrm>
                <a:off x="4287467" y="2631320"/>
                <a:ext cx="1377001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13;p3">
                <a:extLst>
                  <a:ext uri="{FF2B5EF4-FFF2-40B4-BE49-F238E27FC236}">
                    <a16:creationId xmlns:a16="http://schemas.microsoft.com/office/drawing/2014/main" id="{6F8B3E4B-F553-C41F-A9EC-3B15B12382CD}"/>
                  </a:ext>
                </a:extLst>
              </p:cNvPr>
              <p:cNvSpPr/>
              <p:nvPr/>
            </p:nvSpPr>
            <p:spPr>
              <a:xfrm>
                <a:off x="1856220" y="2257560"/>
                <a:ext cx="2095500" cy="2095500"/>
              </a:xfrm>
              <a:prstGeom prst="arc">
                <a:avLst>
                  <a:gd name="adj1" fmla="val 13288902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14;p3">
                <a:extLst>
                  <a:ext uri="{FF2B5EF4-FFF2-40B4-BE49-F238E27FC236}">
                    <a16:creationId xmlns:a16="http://schemas.microsoft.com/office/drawing/2014/main" id="{63FAF378-72CD-266A-FA69-F7A46AC9F747}"/>
                  </a:ext>
                </a:extLst>
              </p:cNvPr>
              <p:cNvSpPr/>
              <p:nvPr/>
            </p:nvSpPr>
            <p:spPr>
              <a:xfrm rot="10800000">
                <a:off x="3951762" y="2257580"/>
                <a:ext cx="2095500" cy="2095500"/>
              </a:xfrm>
              <a:prstGeom prst="arc">
                <a:avLst>
                  <a:gd name="adj1" fmla="val 12963414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15;p3">
                <a:extLst>
                  <a:ext uri="{FF2B5EF4-FFF2-40B4-BE49-F238E27FC236}">
                    <a16:creationId xmlns:a16="http://schemas.microsoft.com/office/drawing/2014/main" id="{8CF006FD-2269-C9A9-09D3-DA42F1689AEB}"/>
                  </a:ext>
                </a:extLst>
              </p:cNvPr>
              <p:cNvSpPr/>
              <p:nvPr/>
            </p:nvSpPr>
            <p:spPr>
              <a:xfrm rot="10800000">
                <a:off x="1878245" y="2257580"/>
                <a:ext cx="2095500" cy="2095500"/>
              </a:xfrm>
              <a:prstGeom prst="arc">
                <a:avLst>
                  <a:gd name="adj1" fmla="val 12994658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16;p3">
                <a:extLst>
                  <a:ext uri="{FF2B5EF4-FFF2-40B4-BE49-F238E27FC236}">
                    <a16:creationId xmlns:a16="http://schemas.microsoft.com/office/drawing/2014/main" id="{4E438489-A197-0B58-FA7A-F4F189837CBB}"/>
                  </a:ext>
                </a:extLst>
              </p:cNvPr>
              <p:cNvSpPr/>
              <p:nvPr/>
            </p:nvSpPr>
            <p:spPr>
              <a:xfrm>
                <a:off x="3898730" y="2257560"/>
                <a:ext cx="2095500" cy="2095500"/>
              </a:xfrm>
              <a:prstGeom prst="arc">
                <a:avLst>
                  <a:gd name="adj1" fmla="val 13323757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17;p3">
                <a:extLst>
                  <a:ext uri="{FF2B5EF4-FFF2-40B4-BE49-F238E27FC236}">
                    <a16:creationId xmlns:a16="http://schemas.microsoft.com/office/drawing/2014/main" id="{1DB3384F-DFE5-4F14-C798-22FBE1F06F0F}"/>
                  </a:ext>
                </a:extLst>
              </p:cNvPr>
              <p:cNvSpPr/>
              <p:nvPr/>
            </p:nvSpPr>
            <p:spPr>
              <a:xfrm rot="10800000">
                <a:off x="5994273" y="2257580"/>
                <a:ext cx="2095499" cy="2095500"/>
              </a:xfrm>
              <a:prstGeom prst="arc">
                <a:avLst>
                  <a:gd name="adj1" fmla="val 12926226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18;p3">
                <a:extLst>
                  <a:ext uri="{FF2B5EF4-FFF2-40B4-BE49-F238E27FC236}">
                    <a16:creationId xmlns:a16="http://schemas.microsoft.com/office/drawing/2014/main" id="{72E24427-CB55-1C52-3BA3-11674BC16D70}"/>
                  </a:ext>
                </a:extLst>
              </p:cNvPr>
              <p:cNvSpPr/>
              <p:nvPr/>
            </p:nvSpPr>
            <p:spPr>
              <a:xfrm>
                <a:off x="5978193" y="2257560"/>
                <a:ext cx="2095500" cy="2095500"/>
              </a:xfrm>
              <a:prstGeom prst="arc">
                <a:avLst>
                  <a:gd name="adj1" fmla="val 13249415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19;p3">
                <a:extLst>
                  <a:ext uri="{FF2B5EF4-FFF2-40B4-BE49-F238E27FC236}">
                    <a16:creationId xmlns:a16="http://schemas.microsoft.com/office/drawing/2014/main" id="{F1DC049F-9575-E7F4-FCF6-BDA63AF316EF}"/>
                  </a:ext>
                </a:extLst>
              </p:cNvPr>
              <p:cNvSpPr/>
              <p:nvPr/>
            </p:nvSpPr>
            <p:spPr>
              <a:xfrm rot="10800000">
                <a:off x="8073736" y="2257580"/>
                <a:ext cx="2095500" cy="2095500"/>
              </a:xfrm>
              <a:prstGeom prst="arc">
                <a:avLst>
                  <a:gd name="adj1" fmla="val 10932910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" name="Google Shape;820;p3">
                <a:extLst>
                  <a:ext uri="{FF2B5EF4-FFF2-40B4-BE49-F238E27FC236}">
                    <a16:creationId xmlns:a16="http://schemas.microsoft.com/office/drawing/2014/main" id="{41924310-A77E-BC5F-243F-F3130F56C64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535066" y="2922109"/>
                <a:ext cx="766284" cy="682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" name="Google Shape;836;p3">
                <a:extLst>
                  <a:ext uri="{FF2B5EF4-FFF2-40B4-BE49-F238E27FC236}">
                    <a16:creationId xmlns:a16="http://schemas.microsoft.com/office/drawing/2014/main" id="{7B0ACD2F-B77C-0FD1-9B9D-9A4437333632}"/>
                  </a:ext>
                </a:extLst>
              </p:cNvPr>
              <p:cNvSpPr/>
              <p:nvPr/>
            </p:nvSpPr>
            <p:spPr>
              <a:xfrm>
                <a:off x="2233631" y="2631321"/>
                <a:ext cx="1377000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4C44EF-ADC5-6603-2DAA-E9E8638B1CB4}"/>
                </a:ext>
              </a:extLst>
            </p:cNvPr>
            <p:cNvSpPr txBox="1"/>
            <p:nvPr/>
          </p:nvSpPr>
          <p:spPr>
            <a:xfrm>
              <a:off x="1899931" y="3750379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ru-VI" dirty="0"/>
            </a:p>
          </p:txBody>
        </p:sp>
        <p:pic>
          <p:nvPicPr>
            <p:cNvPr id="47" name="Рисунок 118">
              <a:extLst>
                <a:ext uri="{FF2B5EF4-FFF2-40B4-BE49-F238E27FC236}">
                  <a16:creationId xmlns:a16="http://schemas.microsoft.com/office/drawing/2014/main" id="{E15AA0B9-F15F-8485-190B-462F0BE0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2692" y="2989518"/>
              <a:ext cx="394337" cy="368052"/>
            </a:xfrm>
            <a:prstGeom prst="rect">
              <a:avLst/>
            </a:prstGeom>
          </p:spPr>
        </p:pic>
        <p:pic>
          <p:nvPicPr>
            <p:cNvPr id="48" name="Рисунок 253">
              <a:extLst>
                <a:ext uri="{FF2B5EF4-FFF2-40B4-BE49-F238E27FC236}">
                  <a16:creationId xmlns:a16="http://schemas.microsoft.com/office/drawing/2014/main" id="{17026754-DCD4-0EB1-3C9C-A8234CA31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92744" y="3019827"/>
              <a:ext cx="369695" cy="345049"/>
            </a:xfrm>
            <a:prstGeom prst="rect">
              <a:avLst/>
            </a:prstGeom>
          </p:spPr>
        </p:pic>
        <p:pic>
          <p:nvPicPr>
            <p:cNvPr id="49" name="Рисунок 94">
              <a:extLst>
                <a:ext uri="{FF2B5EF4-FFF2-40B4-BE49-F238E27FC236}">
                  <a16:creationId xmlns:a16="http://schemas.microsoft.com/office/drawing/2014/main" id="{8FC50835-F791-CED4-9963-4F503DAB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93667" y="2997407"/>
              <a:ext cx="394337" cy="341763"/>
            </a:xfrm>
            <a:prstGeom prst="rect">
              <a:avLst/>
            </a:prstGeom>
          </p:spPr>
        </p:pic>
        <p:pic>
          <p:nvPicPr>
            <p:cNvPr id="50" name="Рисунок 105">
              <a:extLst>
                <a:ext uri="{FF2B5EF4-FFF2-40B4-BE49-F238E27FC236}">
                  <a16:creationId xmlns:a16="http://schemas.microsoft.com/office/drawing/2014/main" id="{26866F97-4529-BFF9-1141-0A96BFB6D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47210" y="2950964"/>
              <a:ext cx="363942" cy="388206"/>
            </a:xfrm>
            <a:prstGeom prst="rect">
              <a:avLst/>
            </a:prstGeom>
          </p:spPr>
        </p:pic>
      </p:grpSp>
      <p:sp>
        <p:nvSpPr>
          <p:cNvPr id="3" name="Google Shape;802;p3">
            <a:extLst>
              <a:ext uri="{FF2B5EF4-FFF2-40B4-BE49-F238E27FC236}">
                <a16:creationId xmlns:a16="http://schemas.microsoft.com/office/drawing/2014/main" id="{0B7B2B00-2A29-CA3F-8A55-577D5B0C6737}"/>
              </a:ext>
            </a:extLst>
          </p:cNvPr>
          <p:cNvSpPr txBox="1"/>
          <p:nvPr/>
        </p:nvSpPr>
        <p:spPr>
          <a:xfrm>
            <a:off x="1575473" y="1069730"/>
            <a:ext cx="2729302" cy="73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+mn-lt"/>
              </a:rPr>
              <a:t>Специалист </a:t>
            </a:r>
            <a:r>
              <a:rPr lang="ru-RU" sz="1100" dirty="0" err="1">
                <a:solidFill>
                  <a:schemeClr val="bg1"/>
                </a:solidFill>
                <a:latin typeface="+mn-lt"/>
              </a:rPr>
              <a:t>ТОиР</a:t>
            </a:r>
            <a:r>
              <a:rPr lang="ru-RU" sz="1100" dirty="0">
                <a:solidFill>
                  <a:schemeClr val="bg1"/>
                </a:solidFill>
                <a:latin typeface="+mn-lt"/>
              </a:rPr>
              <a:t> </a:t>
            </a:r>
          </a:p>
          <a:p>
            <a:r>
              <a:rPr lang="ru-RU" sz="1100" dirty="0">
                <a:solidFill>
                  <a:srgbClr val="E65909"/>
                </a:solidFill>
                <a:latin typeface="+mn-lt"/>
              </a:rPr>
              <a:t>ЦЕЛЬ: </a:t>
            </a:r>
            <a:r>
              <a:rPr lang="ru-RU" sz="1100" dirty="0">
                <a:solidFill>
                  <a:schemeClr val="bg1"/>
                </a:solidFill>
                <a:latin typeface="+mn-lt"/>
              </a:rPr>
              <a:t>снижение внеплановых простоев</a:t>
            </a:r>
          </a:p>
          <a:p>
            <a:pPr lvl="0">
              <a:lnSpc>
                <a:spcPct val="80000"/>
              </a:lnSpc>
              <a:buSzPts val="1100"/>
            </a:pPr>
            <a:endParaRPr lang="ru-RU" sz="11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Рисунок 6" descr="Изображение выглядит как мультфильм, графическая вставк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542E944C-CC6B-6A10-AA56-E78CC2AB1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952" y="994692"/>
            <a:ext cx="1271521" cy="1271521"/>
          </a:xfrm>
          <a:prstGeom prst="rect">
            <a:avLst/>
          </a:prstGeom>
        </p:spPr>
      </p:pic>
      <p:sp>
        <p:nvSpPr>
          <p:cNvPr id="8" name="Google Shape;802;p3">
            <a:extLst>
              <a:ext uri="{FF2B5EF4-FFF2-40B4-BE49-F238E27FC236}">
                <a16:creationId xmlns:a16="http://schemas.microsoft.com/office/drawing/2014/main" id="{75C0FB8A-5C9F-E713-989D-2F559350DB14}"/>
              </a:ext>
            </a:extLst>
          </p:cNvPr>
          <p:cNvSpPr txBox="1"/>
          <p:nvPr/>
        </p:nvSpPr>
        <p:spPr>
          <a:xfrm>
            <a:off x="5181667" y="994575"/>
            <a:ext cx="2729302" cy="90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+mn-lt"/>
              </a:rPr>
              <a:t>Эксперт-аналитик по мониторингу оборудования</a:t>
            </a:r>
          </a:p>
          <a:p>
            <a:r>
              <a:rPr lang="ru-RU" sz="1100" dirty="0">
                <a:solidFill>
                  <a:srgbClr val="E65909"/>
                </a:solidFill>
                <a:latin typeface="+mn-lt"/>
              </a:rPr>
              <a:t>ЦЕЛЬ: </a:t>
            </a:r>
            <a:r>
              <a:rPr lang="ru-RU" sz="1100" dirty="0">
                <a:solidFill>
                  <a:schemeClr val="bg1"/>
                </a:solidFill>
                <a:latin typeface="+mn-lt"/>
              </a:rPr>
              <a:t>предупреждение внеплановых простоев</a:t>
            </a:r>
          </a:p>
          <a:p>
            <a:pPr lvl="0">
              <a:lnSpc>
                <a:spcPct val="80000"/>
              </a:lnSpc>
              <a:buSzPts val="1100"/>
            </a:pPr>
            <a:endParaRPr lang="ru-RU" sz="11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B0F431-0754-7208-6884-98C5A6098B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10146" y="927636"/>
            <a:ext cx="1271520" cy="1280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88B5BF-08D2-383D-3D10-E72DDBD3850D}"/>
              </a:ext>
            </a:extLst>
          </p:cNvPr>
          <p:cNvSpPr txBox="1"/>
          <p:nvPr/>
        </p:nvSpPr>
        <p:spPr>
          <a:xfrm>
            <a:off x="6829946" y="2365540"/>
            <a:ext cx="1941626" cy="41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800" dirty="0">
                <a:solidFill>
                  <a:schemeClr val="bg1"/>
                </a:solidFill>
              </a:rPr>
              <a:t>Единый документ требований</a:t>
            </a:r>
          </a:p>
          <a:p>
            <a:pPr lvl="0">
              <a:lnSpc>
                <a:spcPct val="80000"/>
              </a:lnSpc>
              <a:buSzPts val="900"/>
            </a:pPr>
            <a:endParaRPr lang="ru-RU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1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53"/>
          <p:cNvCxnSpPr/>
          <p:nvPr/>
        </p:nvCxnSpPr>
        <p:spPr>
          <a:xfrm>
            <a:off x="251222" y="1055114"/>
            <a:ext cx="4611851" cy="0"/>
          </a:xfrm>
          <a:prstGeom prst="straightConnector1">
            <a:avLst/>
          </a:prstGeom>
          <a:noFill/>
          <a:ln w="19050" cap="flat" cmpd="sng">
            <a:solidFill>
              <a:srgbClr val="E6590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8" name="Google Shape;868;p53"/>
          <p:cNvSpPr/>
          <p:nvPr/>
        </p:nvSpPr>
        <p:spPr>
          <a:xfrm>
            <a:off x="4572001" y="735806"/>
            <a:ext cx="4320900" cy="4057411"/>
          </a:xfrm>
          <a:prstGeom prst="rect">
            <a:avLst/>
          </a:prstGeom>
          <a:solidFill>
            <a:srgbClr val="EAF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9" name="Google Shape;869;p53"/>
          <p:cNvCxnSpPr/>
          <p:nvPr/>
        </p:nvCxnSpPr>
        <p:spPr>
          <a:xfrm>
            <a:off x="4572000" y="1056566"/>
            <a:ext cx="425856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0" name="Google Shape;870;p53"/>
          <p:cNvSpPr/>
          <p:nvPr/>
        </p:nvSpPr>
        <p:spPr>
          <a:xfrm>
            <a:off x="251225" y="1563506"/>
            <a:ext cx="3852600" cy="2155800"/>
          </a:xfrm>
          <a:prstGeom prst="rect">
            <a:avLst/>
          </a:prstGeom>
          <a:solidFill>
            <a:srgbClr val="EAF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2" name="Google Shape;872;p53"/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873" name="Google Shape;873;p53"/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874" name="Google Shape;874;p53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875" name="Google Shape;875;p53"/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876" name="Google Shape;876;p53"/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877" name="Google Shape;877;p53"/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878" name="Google Shape;878;p53"/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879" name="Google Shape;879;p53"/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880" name="Google Shape;880;p53"/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881" name="Google Shape;881;p53"/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882" name="Google Shape;882;p53"/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883" name="Google Shape;883;p53"/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86" name="Google Shape;886;p53"/>
          <p:cNvSpPr txBox="1"/>
          <p:nvPr/>
        </p:nvSpPr>
        <p:spPr>
          <a:xfrm>
            <a:off x="251223" y="1178457"/>
            <a:ext cx="40980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900"/>
            </a:pPr>
            <a:r>
              <a:rPr lang="ru-RU" sz="900" dirty="0">
                <a:solidFill>
                  <a:schemeClr val="bg1"/>
                </a:solidFill>
              </a:rPr>
              <a:t>Низкий % оснащения оборудования системами мониторинга. Сложность и дороговизна установки датчиков вибрации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887" name="Google Shape;887;p53"/>
          <p:cNvSpPr/>
          <p:nvPr/>
        </p:nvSpPr>
        <p:spPr>
          <a:xfrm>
            <a:off x="487903" y="845802"/>
            <a:ext cx="97166" cy="146253"/>
          </a:xfrm>
          <a:custGeom>
            <a:avLst/>
            <a:gdLst/>
            <a:ahLst/>
            <a:cxnLst/>
            <a:rect l="l" t="t" r="r" b="b"/>
            <a:pathLst>
              <a:path w="76" h="112" extrusionOk="0"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39"/>
                  <a:pt x="0" y="40"/>
                  <a:pt x="1" y="42"/>
                </a:cubicBezTo>
                <a:cubicBezTo>
                  <a:pt x="4" y="70"/>
                  <a:pt x="30" y="102"/>
                  <a:pt x="38" y="112"/>
                </a:cubicBezTo>
                <a:cubicBezTo>
                  <a:pt x="47" y="102"/>
                  <a:pt x="72" y="70"/>
                  <a:pt x="75" y="42"/>
                </a:cubicBezTo>
                <a:cubicBezTo>
                  <a:pt x="76" y="40"/>
                  <a:pt x="76" y="39"/>
                  <a:pt x="76" y="37"/>
                </a:cubicBezTo>
                <a:cubicBezTo>
                  <a:pt x="76" y="17"/>
                  <a:pt x="59" y="0"/>
                  <a:pt x="38" y="0"/>
                </a:cubicBezTo>
                <a:close/>
                <a:moveTo>
                  <a:pt x="38" y="58"/>
                </a:moveTo>
                <a:cubicBezTo>
                  <a:pt x="27" y="58"/>
                  <a:pt x="17" y="49"/>
                  <a:pt x="17" y="37"/>
                </a:cubicBezTo>
                <a:cubicBezTo>
                  <a:pt x="17" y="26"/>
                  <a:pt x="27" y="17"/>
                  <a:pt x="38" y="17"/>
                </a:cubicBezTo>
                <a:cubicBezTo>
                  <a:pt x="49" y="17"/>
                  <a:pt x="59" y="26"/>
                  <a:pt x="59" y="37"/>
                </a:cubicBezTo>
                <a:cubicBezTo>
                  <a:pt x="59" y="49"/>
                  <a:pt x="49" y="58"/>
                  <a:pt x="38" y="58"/>
                </a:cubicBezTo>
                <a:close/>
              </a:path>
            </a:pathLst>
          </a:cu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8" name="Google Shape;888;p53"/>
          <p:cNvCxnSpPr/>
          <p:nvPr/>
        </p:nvCxnSpPr>
        <p:spPr>
          <a:xfrm>
            <a:off x="536972" y="1019396"/>
            <a:ext cx="0" cy="76200"/>
          </a:xfrm>
          <a:prstGeom prst="straightConnector1">
            <a:avLst/>
          </a:prstGeom>
          <a:noFill/>
          <a:ln w="19050" cap="flat" cmpd="sng">
            <a:solidFill>
              <a:srgbClr val="E6590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9" name="Google Shape;889;p53"/>
          <p:cNvCxnSpPr/>
          <p:nvPr/>
        </p:nvCxnSpPr>
        <p:spPr>
          <a:xfrm>
            <a:off x="4733871" y="1019396"/>
            <a:ext cx="0" cy="76200"/>
          </a:xfrm>
          <a:prstGeom prst="straightConnector1">
            <a:avLst/>
          </a:prstGeom>
          <a:noFill/>
          <a:ln w="19050" cap="flat" cmpd="sng">
            <a:solidFill>
              <a:srgbClr val="E65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0" name="Google Shape;890;p53"/>
          <p:cNvSpPr/>
          <p:nvPr/>
        </p:nvSpPr>
        <p:spPr>
          <a:xfrm>
            <a:off x="4685288" y="845802"/>
            <a:ext cx="97166" cy="146253"/>
          </a:xfrm>
          <a:custGeom>
            <a:avLst/>
            <a:gdLst/>
            <a:ahLst/>
            <a:cxnLst/>
            <a:rect l="l" t="t" r="r" b="b"/>
            <a:pathLst>
              <a:path w="76" h="112" extrusionOk="0"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39"/>
                  <a:pt x="0" y="40"/>
                  <a:pt x="1" y="42"/>
                </a:cubicBezTo>
                <a:cubicBezTo>
                  <a:pt x="4" y="70"/>
                  <a:pt x="30" y="102"/>
                  <a:pt x="38" y="112"/>
                </a:cubicBezTo>
                <a:cubicBezTo>
                  <a:pt x="47" y="102"/>
                  <a:pt x="72" y="70"/>
                  <a:pt x="75" y="42"/>
                </a:cubicBezTo>
                <a:cubicBezTo>
                  <a:pt x="76" y="40"/>
                  <a:pt x="76" y="39"/>
                  <a:pt x="76" y="37"/>
                </a:cubicBezTo>
                <a:cubicBezTo>
                  <a:pt x="76" y="17"/>
                  <a:pt x="59" y="0"/>
                  <a:pt x="38" y="0"/>
                </a:cubicBezTo>
                <a:close/>
                <a:moveTo>
                  <a:pt x="38" y="58"/>
                </a:moveTo>
                <a:cubicBezTo>
                  <a:pt x="27" y="58"/>
                  <a:pt x="17" y="49"/>
                  <a:pt x="17" y="37"/>
                </a:cubicBezTo>
                <a:cubicBezTo>
                  <a:pt x="17" y="26"/>
                  <a:pt x="27" y="17"/>
                  <a:pt x="38" y="17"/>
                </a:cubicBezTo>
                <a:cubicBezTo>
                  <a:pt x="49" y="17"/>
                  <a:pt x="59" y="26"/>
                  <a:pt x="59" y="37"/>
                </a:cubicBezTo>
                <a:cubicBezTo>
                  <a:pt x="59" y="49"/>
                  <a:pt x="49" y="58"/>
                  <a:pt x="38" y="58"/>
                </a:cubicBezTo>
                <a:close/>
              </a:path>
            </a:pathLst>
          </a:custGeom>
          <a:solidFill>
            <a:srgbClr val="E65909"/>
          </a:solidFill>
          <a:ln w="9525" cap="flat" cmpd="sng">
            <a:solidFill>
              <a:srgbClr val="E659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3"/>
          <p:cNvSpPr txBox="1"/>
          <p:nvPr/>
        </p:nvSpPr>
        <p:spPr>
          <a:xfrm>
            <a:off x="627611" y="903606"/>
            <a:ext cx="18633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ЕСТЬ СЕЙЧАС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3"/>
          <p:cNvSpPr txBox="1"/>
          <p:nvPr/>
        </p:nvSpPr>
        <p:spPr>
          <a:xfrm>
            <a:off x="4892475" y="903606"/>
            <a:ext cx="11097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КАК БУДЕТ</a:t>
            </a:r>
            <a:endParaRPr sz="14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3"/>
          <p:cNvSpPr txBox="1"/>
          <p:nvPr/>
        </p:nvSpPr>
        <p:spPr>
          <a:xfrm>
            <a:off x="264555" y="3862598"/>
            <a:ext cx="409800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Следствия: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ru-RU" sz="1000" b="0" i="0" u="none" strike="noStrike" dirty="0">
                <a:solidFill>
                  <a:srgbClr val="FFFFFF"/>
                </a:solidFill>
                <a:effectLst/>
                <a:latin typeface="Google Sans"/>
              </a:rPr>
              <a:t>— 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Внезапные отказы оборудования из-за </a:t>
            </a:r>
            <a:r>
              <a:rPr lang="ru-RU" sz="1000" dirty="0">
                <a:solidFill>
                  <a:schemeClr val="bg1"/>
                </a:solidFill>
              </a:rPr>
              <a:t>отсутствия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систем мониторинга</a:t>
            </a:r>
            <a:endParaRPr dirty="0">
              <a:solidFill>
                <a:schemeClr val="bg1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ru-RU" sz="1000" b="0" i="0" u="none" strike="noStrike" dirty="0">
                <a:solidFill>
                  <a:srgbClr val="FFFFFF"/>
                </a:solidFill>
                <a:effectLst/>
                <a:latin typeface="Google Sans"/>
              </a:rPr>
              <a:t>—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Дороговизна и сложность внедрения </a:t>
            </a:r>
            <a:r>
              <a:rPr lang="ru-RU" sz="1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вибродиагностики</a:t>
            </a:r>
            <a:endParaRPr dirty="0">
              <a:solidFill>
                <a:schemeClr val="bg1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ru-RU" sz="1000" b="0" i="0" u="none" strike="noStrike" dirty="0">
                <a:solidFill>
                  <a:srgbClr val="FFFFFF"/>
                </a:solidFill>
                <a:effectLst/>
                <a:latin typeface="Google Sans"/>
              </a:rPr>
              <a:t>—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Риск простоев из-за отсутствия предиктивной диагностики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94" name="Google Shape;894;p53"/>
          <p:cNvSpPr txBox="1"/>
          <p:nvPr/>
        </p:nvSpPr>
        <p:spPr>
          <a:xfrm>
            <a:off x="4733872" y="1139448"/>
            <a:ext cx="409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Автоматизированная система токовой диагностики электродвигателей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обеспечивает полный охват оборудования для обнаружения дефектов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прогнозирования рисков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53"/>
          <p:cNvSpPr/>
          <p:nvPr/>
        </p:nvSpPr>
        <p:spPr>
          <a:xfrm>
            <a:off x="4681539" y="3563157"/>
            <a:ext cx="3716044" cy="1132742"/>
          </a:xfrm>
          <a:prstGeom prst="rect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54000" tIns="540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Эффекты:</a:t>
            </a:r>
            <a:endParaRPr lang="ru-RU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6687">
              <a:spcBef>
                <a:spcPts val="900"/>
              </a:spcBef>
            </a:pPr>
            <a:r>
              <a:rPr lang="ru-RU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Модель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ML, </a:t>
            </a:r>
            <a:r>
              <a:rPr lang="ru-RU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детектирующая дефекты с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точностью ≥</a:t>
            </a:r>
            <a:r>
              <a:rPr lang="ru-RU" sz="1000" dirty="0">
                <a:solidFill>
                  <a:schemeClr val="bg1"/>
                </a:solidFill>
              </a:rPr>
              <a:t>35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% </a:t>
            </a:r>
            <a:r>
              <a:rPr lang="ru-RU" sz="1000" b="0" i="0" u="none" strike="noStrike" cap="none" dirty="0">
                <a:solidFill>
                  <a:srgbClr val="E65909"/>
                </a:solidFill>
                <a:latin typeface="Arial"/>
                <a:ea typeface="Arial"/>
                <a:cs typeface="Arial"/>
                <a:sym typeface="Arial"/>
              </a:rPr>
              <a:t>на этапе </a:t>
            </a:r>
            <a:r>
              <a:rPr lang="en" sz="1000" b="0" i="0" u="none" strike="noStrike" cap="none" dirty="0">
                <a:solidFill>
                  <a:srgbClr val="E65909"/>
                </a:solidFill>
                <a:latin typeface="Arial"/>
                <a:ea typeface="Arial"/>
                <a:cs typeface="Arial"/>
                <a:sym typeface="Arial"/>
              </a:rPr>
              <a:t>MVP</a:t>
            </a:r>
            <a:endParaRPr lang="ru-RU" dirty="0">
              <a:solidFill>
                <a:srgbClr val="E65909"/>
              </a:solidFill>
            </a:endParaRPr>
          </a:p>
          <a:p>
            <a:pPr marL="166687">
              <a:lnSpc>
                <a:spcPct val="80000"/>
              </a:lnSpc>
              <a:spcBef>
                <a:spcPts val="450"/>
              </a:spcBef>
            </a:pPr>
            <a:r>
              <a:rPr lang="ru-RU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Интеграция с текущими источниками данных</a:t>
            </a:r>
            <a:endParaRPr lang="ru-RU" dirty="0">
              <a:solidFill>
                <a:srgbClr val="E65909"/>
              </a:solidFill>
            </a:endParaRPr>
          </a:p>
          <a:p>
            <a:pPr marL="166687" marR="0" lvl="0" indent="0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</a:rPr>
              <a:t>П</a:t>
            </a:r>
            <a:r>
              <a:rPr lang="ru-RU" sz="1000" dirty="0">
                <a:solidFill>
                  <a:schemeClr val="bg1"/>
                </a:solidFill>
              </a:rPr>
              <a:t>рогнозирование</a:t>
            </a:r>
            <a:r>
              <a:rPr lang="ru-RU" sz="1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остаточного срока службы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896" name="Google Shape;89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544" y="3871779"/>
            <a:ext cx="134999" cy="1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544" y="4192749"/>
            <a:ext cx="134999" cy="1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544" y="4382966"/>
            <a:ext cx="134999" cy="1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3" descr="Изображение выглядит как цилиндр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551" y="1675163"/>
            <a:ext cx="1554917" cy="1946063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53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74094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IS TO BE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2" name="Google Shape;902;p53"/>
          <p:cNvCxnSpPr/>
          <p:nvPr/>
        </p:nvCxnSpPr>
        <p:spPr>
          <a:xfrm>
            <a:off x="1812020" y="3409927"/>
            <a:ext cx="904047" cy="0"/>
          </a:xfrm>
          <a:prstGeom prst="straightConnector1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3" name="Google Shape;903;p53"/>
          <p:cNvCxnSpPr/>
          <p:nvPr/>
        </p:nvCxnSpPr>
        <p:spPr>
          <a:xfrm rot="10800000" flipH="1">
            <a:off x="2571720" y="2950026"/>
            <a:ext cx="630300" cy="459900"/>
          </a:xfrm>
          <a:prstGeom prst="bentConnector3">
            <a:avLst>
              <a:gd name="adj1" fmla="val 101126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5" name="Google Shape;905;p53" descr="Изображение выглядит как цилиндр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8585" y="1549150"/>
            <a:ext cx="1438516" cy="1800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53"/>
          <p:cNvCxnSpPr/>
          <p:nvPr/>
        </p:nvCxnSpPr>
        <p:spPr>
          <a:xfrm rot="10800000">
            <a:off x="3202020" y="2145363"/>
            <a:ext cx="0" cy="14669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1" name="Google Shape;911;p53"/>
          <p:cNvCxnSpPr/>
          <p:nvPr/>
        </p:nvCxnSpPr>
        <p:spPr>
          <a:xfrm>
            <a:off x="7409253" y="1699414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2" name="Google Shape;912;p53"/>
          <p:cNvCxnSpPr/>
          <p:nvPr/>
        </p:nvCxnSpPr>
        <p:spPr>
          <a:xfrm rot="10800000">
            <a:off x="7345536" y="1679049"/>
            <a:ext cx="182303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3" name="Google Shape;913;p53"/>
          <p:cNvCxnSpPr/>
          <p:nvPr/>
        </p:nvCxnSpPr>
        <p:spPr>
          <a:xfrm>
            <a:off x="7345536" y="1675163"/>
            <a:ext cx="0" cy="3455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53"/>
          <p:cNvCxnSpPr/>
          <p:nvPr/>
        </p:nvCxnSpPr>
        <p:spPr>
          <a:xfrm>
            <a:off x="6506139" y="3242595"/>
            <a:ext cx="904047" cy="0"/>
          </a:xfrm>
          <a:prstGeom prst="straightConnector1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53"/>
          <p:cNvCxnSpPr/>
          <p:nvPr/>
        </p:nvCxnSpPr>
        <p:spPr>
          <a:xfrm rot="10800000" flipH="1">
            <a:off x="7265839" y="2782694"/>
            <a:ext cx="630300" cy="459900"/>
          </a:xfrm>
          <a:prstGeom prst="bentConnector3">
            <a:avLst>
              <a:gd name="adj1" fmla="val 101126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6" name="Google Shape;916;p53" descr="Изображение выглядит как снимок экрана, Прямоугольник, текст, дизайн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0952" y="1489833"/>
            <a:ext cx="670501" cy="44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7981E5A7-035C-B790-4FBD-461C922AFB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Рисунок 7" descr="Изображение выглядит как снимок экрана, Графика, графический дизайн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137A691-2BF4-1FAF-5B56-CDE1E7AA4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653" y="2328552"/>
            <a:ext cx="1162090" cy="660197"/>
          </a:xfrm>
          <a:prstGeom prst="rect">
            <a:avLst/>
          </a:prstGeom>
        </p:spPr>
      </p:pic>
      <p:pic>
        <p:nvPicPr>
          <p:cNvPr id="6" name="Рисунок 5" descr="Изображение выглядит как искусство, Графика, творческий подход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5AEDF8B-2FCA-7674-2508-22D0C7F3A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13776">
            <a:off x="2943450" y="1612103"/>
            <a:ext cx="517137" cy="547815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, Графика, графический дизайн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CA3FBFD-B9A3-3E5B-C076-D55511A69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059752"/>
            <a:ext cx="1162090" cy="6601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1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4870518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КОНКУРЕНТОСПОСОБНОСТЬ И ПЕРСПЕКТИВЫ ВНЕДРЕНИЯ</a:t>
            </a:r>
            <a:endParaRPr dirty="0"/>
          </a:p>
        </p:txBody>
      </p:sp>
      <p:grpSp>
        <p:nvGrpSpPr>
          <p:cNvPr id="1088" name="Google Shape;1088;p61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089" name="Google Shape;1089;p61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090" name="Google Shape;1090;p61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091" name="Google Shape;1091;p61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092" name="Google Shape;1092;p61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093" name="Google Shape;1093;p61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094" name="Google Shape;1094;p61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095" name="Google Shape;1095;p61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096" name="Google Shape;1096;p61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097" name="Google Shape;1097;p61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098" name="Google Shape;1098;p61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099" name="Google Shape;1099;p61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1" name="Google Shape;1101;p61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2" name="Google Shape;1102;p61"/>
          <p:cNvSpPr/>
          <p:nvPr/>
        </p:nvSpPr>
        <p:spPr>
          <a:xfrm>
            <a:off x="521169" y="1511220"/>
            <a:ext cx="2517751" cy="1752099"/>
          </a:xfrm>
          <a:prstGeom prst="rect">
            <a:avLst/>
          </a:prstGeom>
          <a:solidFill>
            <a:srgbClr val="0765D8"/>
          </a:solidFill>
          <a:ln w="9525" cap="flat" cmpd="sng">
            <a:solidFill>
              <a:schemeClr val="accent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1"/>
          <p:cNvSpPr txBox="1"/>
          <p:nvPr/>
        </p:nvSpPr>
        <p:spPr>
          <a:xfrm>
            <a:off x="271313" y="2260312"/>
            <a:ext cx="392445" cy="276999"/>
          </a:xfrm>
          <a:prstGeom prst="rect">
            <a:avLst/>
          </a:prstGeom>
          <a:solidFill>
            <a:srgbClr val="0765D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1104" name="Google Shape;1104;p61"/>
          <p:cNvSpPr txBox="1"/>
          <p:nvPr/>
        </p:nvSpPr>
        <p:spPr>
          <a:xfrm>
            <a:off x="717547" y="1562931"/>
            <a:ext cx="238443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500" dirty="0">
                <a:solidFill>
                  <a:srgbClr val="FFFFFF"/>
                </a:solidFill>
                <a:effectLst/>
                <a:latin typeface="+mn-lt"/>
              </a:rPr>
              <a:t>НЕИНВАЗИВНАЯ</a:t>
            </a:r>
          </a:p>
          <a:p>
            <a:r>
              <a:rPr lang="ru-RU" sz="1500" dirty="0">
                <a:solidFill>
                  <a:srgbClr val="FFFFFF"/>
                </a:solidFill>
                <a:effectLst/>
                <a:latin typeface="+mn-lt"/>
              </a:rPr>
              <a:t>УСТАНОВКА</a:t>
            </a:r>
          </a:p>
        </p:txBody>
      </p:sp>
      <p:sp>
        <p:nvSpPr>
          <p:cNvPr id="1105" name="Google Shape;1105;p61"/>
          <p:cNvSpPr txBox="1"/>
          <p:nvPr/>
        </p:nvSpPr>
        <p:spPr>
          <a:xfrm>
            <a:off x="681898" y="2219476"/>
            <a:ext cx="242008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н</a:t>
            </a:r>
            <a:r>
              <a:rPr lang="ru-RU" sz="1050" dirty="0">
                <a:solidFill>
                  <a:schemeClr val="bg1"/>
                </a:solidFill>
                <a:effectLst/>
                <a:latin typeface="+mn-lt"/>
              </a:rPr>
              <a:t>ет необходимости сложных монтажных работ</a:t>
            </a:r>
          </a:p>
          <a:p>
            <a:r>
              <a:rPr lang="ru-RU" sz="1050" dirty="0">
                <a:solidFill>
                  <a:schemeClr val="bg1"/>
                </a:solidFill>
                <a:effectLst/>
                <a:latin typeface="+mn-lt"/>
              </a:rPr>
              <a:t>и вмешательства в контур управления</a:t>
            </a:r>
          </a:p>
        </p:txBody>
      </p:sp>
      <p:cxnSp>
        <p:nvCxnSpPr>
          <p:cNvPr id="1106" name="Google Shape;1106;p61"/>
          <p:cNvCxnSpPr/>
          <p:nvPr/>
        </p:nvCxnSpPr>
        <p:spPr>
          <a:xfrm>
            <a:off x="758566" y="2161238"/>
            <a:ext cx="203730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107" name="Google Shape;1107;p61"/>
          <p:cNvSpPr txBox="1"/>
          <p:nvPr/>
        </p:nvSpPr>
        <p:spPr>
          <a:xfrm>
            <a:off x="179512" y="1088812"/>
            <a:ext cx="6858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Наше решение: "Токовая диагностика + ИИ" + собственное ПО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1"/>
          <p:cNvSpPr/>
          <p:nvPr/>
        </p:nvSpPr>
        <p:spPr>
          <a:xfrm>
            <a:off x="3381606" y="1522945"/>
            <a:ext cx="2517751" cy="1752099"/>
          </a:xfrm>
          <a:prstGeom prst="rect">
            <a:avLst/>
          </a:prstGeom>
          <a:solidFill>
            <a:srgbClr val="0765D8"/>
          </a:solidFill>
          <a:ln w="9525" cap="flat" cmpd="sng">
            <a:solidFill>
              <a:schemeClr val="accent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1"/>
          <p:cNvSpPr txBox="1"/>
          <p:nvPr/>
        </p:nvSpPr>
        <p:spPr>
          <a:xfrm>
            <a:off x="3131750" y="2272037"/>
            <a:ext cx="392445" cy="276999"/>
          </a:xfrm>
          <a:prstGeom prst="rect">
            <a:avLst/>
          </a:prstGeom>
          <a:solidFill>
            <a:srgbClr val="0765D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10" name="Google Shape;1110;p61"/>
          <p:cNvSpPr txBox="1"/>
          <p:nvPr/>
        </p:nvSpPr>
        <p:spPr>
          <a:xfrm>
            <a:off x="3479276" y="1584114"/>
            <a:ext cx="242008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МАСШТАБИРУЕМОСТЬ</a:t>
            </a:r>
            <a:endParaRPr sz="15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1"/>
          <p:cNvSpPr txBox="1"/>
          <p:nvPr/>
        </p:nvSpPr>
        <p:spPr>
          <a:xfrm>
            <a:off x="3542335" y="2231201"/>
            <a:ext cx="2420082" cy="6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—  </a:t>
            </a:r>
            <a:r>
              <a:rPr lang="ru-RU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легко расширить на любое количество двигателей (добавляется канал тока)</a:t>
            </a:r>
            <a:endParaRPr sz="105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2" name="Google Shape;1112;p61"/>
          <p:cNvCxnSpPr/>
          <p:nvPr/>
        </p:nvCxnSpPr>
        <p:spPr>
          <a:xfrm>
            <a:off x="3619003" y="2172963"/>
            <a:ext cx="203730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113" name="Google Shape;1113;p61"/>
          <p:cNvSpPr/>
          <p:nvPr/>
        </p:nvSpPr>
        <p:spPr>
          <a:xfrm>
            <a:off x="6221058" y="1498882"/>
            <a:ext cx="2517751" cy="1752099"/>
          </a:xfrm>
          <a:prstGeom prst="rect">
            <a:avLst/>
          </a:prstGeom>
          <a:solidFill>
            <a:srgbClr val="0765D8"/>
          </a:solidFill>
          <a:ln w="9525" cap="flat" cmpd="sng">
            <a:solidFill>
              <a:schemeClr val="accent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1"/>
          <p:cNvSpPr txBox="1"/>
          <p:nvPr/>
        </p:nvSpPr>
        <p:spPr>
          <a:xfrm>
            <a:off x="5971202" y="2247974"/>
            <a:ext cx="392445" cy="276999"/>
          </a:xfrm>
          <a:prstGeom prst="rect">
            <a:avLst/>
          </a:prstGeom>
          <a:solidFill>
            <a:srgbClr val="0765D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115" name="Google Shape;1115;p61"/>
          <p:cNvSpPr txBox="1"/>
          <p:nvPr/>
        </p:nvSpPr>
        <p:spPr>
          <a:xfrm>
            <a:off x="6417437" y="1550593"/>
            <a:ext cx="232137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ИИ/ML ПОДДЕРЖКА </a:t>
            </a:r>
            <a:endParaRPr sz="15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1"/>
          <p:cNvSpPr txBox="1"/>
          <p:nvPr/>
        </p:nvSpPr>
        <p:spPr>
          <a:xfrm>
            <a:off x="6381787" y="2207138"/>
            <a:ext cx="2420082" cy="59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—  </a:t>
            </a:r>
            <a:r>
              <a:rPr lang="ru-RU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модели машинного обучения можно обучить на собственных аномалиях</a:t>
            </a:r>
            <a:endParaRPr sz="10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61"/>
          <p:cNvCxnSpPr/>
          <p:nvPr/>
        </p:nvCxnSpPr>
        <p:spPr>
          <a:xfrm>
            <a:off x="6458455" y="2148900"/>
            <a:ext cx="203730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118" name="Google Shape;1118;p61"/>
          <p:cNvSpPr/>
          <p:nvPr/>
        </p:nvSpPr>
        <p:spPr>
          <a:xfrm>
            <a:off x="521169" y="3328472"/>
            <a:ext cx="8217640" cy="1503627"/>
          </a:xfrm>
          <a:prstGeom prst="rect">
            <a:avLst/>
          </a:prstGeom>
          <a:solidFill>
            <a:srgbClr val="E65909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1"/>
          <p:cNvSpPr txBox="1"/>
          <p:nvPr/>
        </p:nvSpPr>
        <p:spPr>
          <a:xfrm>
            <a:off x="271313" y="4077565"/>
            <a:ext cx="392445" cy="27699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120" name="Google Shape;1120;p61"/>
          <p:cNvSpPr txBox="1"/>
          <p:nvPr/>
        </p:nvSpPr>
        <p:spPr>
          <a:xfrm>
            <a:off x="717547" y="3365264"/>
            <a:ext cx="637473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ЭФФЕКТЫ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1"/>
          <p:cNvSpPr txBox="1"/>
          <p:nvPr/>
        </p:nvSpPr>
        <p:spPr>
          <a:xfrm>
            <a:off x="663759" y="3798119"/>
            <a:ext cx="4517842" cy="94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  Сокращение затрат на внеплановые ремонты и ликвидацию последствий аварий</a:t>
            </a: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</a:rPr>
              <a:t> Минимизация простоев оборудования</a:t>
            </a: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ru-RU" sz="1050" dirty="0">
                <a:solidFill>
                  <a:schemeClr val="bg1"/>
                </a:solidFill>
              </a:rPr>
              <a:t>  Отказ от приобретения дорогостоящих систем </a:t>
            </a:r>
            <a:r>
              <a:rPr lang="ru-RU" sz="1050" dirty="0" err="1">
                <a:solidFill>
                  <a:schemeClr val="bg1"/>
                </a:solidFill>
              </a:rPr>
              <a:t>вибромониторинга</a:t>
            </a:r>
            <a:endParaRPr lang="ru-RU" sz="105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  С</a:t>
            </a:r>
            <a:r>
              <a:rPr lang="ru-RU" sz="1050" dirty="0">
                <a:solidFill>
                  <a:schemeClr val="bg1"/>
                </a:solidFill>
              </a:rPr>
              <a:t>окращение времени на поиск и локализацию неисправности</a:t>
            </a:r>
            <a:endParaRPr lang="ru-RU" sz="105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2" name="Google Shape;1122;p61"/>
          <p:cNvCxnSpPr>
            <a:cxnSpLocks/>
          </p:cNvCxnSpPr>
          <p:nvPr/>
        </p:nvCxnSpPr>
        <p:spPr>
          <a:xfrm>
            <a:off x="758566" y="3800037"/>
            <a:ext cx="773719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123" name="Google Shape;112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721660">
            <a:off x="7131547" y="4686872"/>
            <a:ext cx="189608" cy="18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BA3C7E5C-7A54-C577-1DC6-D1A6A44F92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21;p61">
            <a:extLst>
              <a:ext uri="{FF2B5EF4-FFF2-40B4-BE49-F238E27FC236}">
                <a16:creationId xmlns:a16="http://schemas.microsoft.com/office/drawing/2014/main" id="{E9D61D92-B9E1-D3E3-A318-D77DB8E08455}"/>
              </a:ext>
            </a:extLst>
          </p:cNvPr>
          <p:cNvSpPr txBox="1"/>
          <p:nvPr/>
        </p:nvSpPr>
        <p:spPr>
          <a:xfrm>
            <a:off x="5539068" y="3773273"/>
            <a:ext cx="1426651" cy="122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6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45,1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2,2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4,2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endParaRPr lang="ru-VI" sz="1200" b="1" dirty="0">
              <a:solidFill>
                <a:schemeClr val="bg1"/>
              </a:solidFill>
              <a:latin typeface="+mn-lt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20;p61">
            <a:extLst>
              <a:ext uri="{FF2B5EF4-FFF2-40B4-BE49-F238E27FC236}">
                <a16:creationId xmlns:a16="http://schemas.microsoft.com/office/drawing/2014/main" id="{3ECE622D-F46A-6743-8CB2-B5C2A82389A7}"/>
              </a:ext>
            </a:extLst>
          </p:cNvPr>
          <p:cNvSpPr txBox="1"/>
          <p:nvPr/>
        </p:nvSpPr>
        <p:spPr>
          <a:xfrm>
            <a:off x="5540432" y="3405425"/>
            <a:ext cx="149708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ед. оборудования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20;p61">
            <a:extLst>
              <a:ext uri="{FF2B5EF4-FFF2-40B4-BE49-F238E27FC236}">
                <a16:creationId xmlns:a16="http://schemas.microsoft.com/office/drawing/2014/main" id="{68566A2F-DEAF-4F85-A55B-5EF2562632B2}"/>
              </a:ext>
            </a:extLst>
          </p:cNvPr>
          <p:cNvSpPr txBox="1"/>
          <p:nvPr/>
        </p:nvSpPr>
        <p:spPr>
          <a:xfrm>
            <a:off x="7037512" y="3415740"/>
            <a:ext cx="149708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lt1"/>
                </a:solidFill>
              </a:rPr>
              <a:t>50</a:t>
            </a: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ед. оборудования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21;p61">
            <a:extLst>
              <a:ext uri="{FF2B5EF4-FFF2-40B4-BE49-F238E27FC236}">
                <a16:creationId xmlns:a16="http://schemas.microsoft.com/office/drawing/2014/main" id="{7C668E5C-FEFD-5D6D-2C98-EF1AD28B1A10}"/>
              </a:ext>
            </a:extLst>
          </p:cNvPr>
          <p:cNvSpPr txBox="1"/>
          <p:nvPr/>
        </p:nvSpPr>
        <p:spPr>
          <a:xfrm>
            <a:off x="7025210" y="3773273"/>
            <a:ext cx="1426651" cy="122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VI" sz="1200" b="1" dirty="0">
                <a:solidFill>
                  <a:schemeClr val="bg1"/>
                </a:solidFill>
                <a:latin typeface="+mn-lt"/>
              </a:rPr>
              <a:t>122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636,5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VI" sz="1200" b="1" dirty="0">
                <a:solidFill>
                  <a:schemeClr val="bg1"/>
                </a:solidFill>
                <a:latin typeface="+mn-lt"/>
              </a:rPr>
              <a:t>70</a:t>
            </a: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,5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VI" sz="1200" b="1" dirty="0">
                <a:solidFill>
                  <a:schemeClr val="bg1"/>
                </a:solidFill>
                <a:latin typeface="+mn-lt"/>
              </a:rPr>
              <a:t>1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,2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endParaRPr lang="ru-VI" sz="1200" b="1" dirty="0">
              <a:solidFill>
                <a:schemeClr val="bg1"/>
              </a:solidFill>
              <a:latin typeface="+mn-lt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0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4824663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КОНКУРЕНТОСПОСОБНОСТЬ И ПЕРСПЕКТИВЫ ВНЕДРЕНИЯ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066" name="Google Shape;1066;p60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067" name="Google Shape;1067;p60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chemeClr val="bg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068" name="Google Shape;1068;p60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069" name="Google Shape;1069;p60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070" name="Google Shape;1070;p60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chemeClr val="bg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071" name="Google Shape;1071;p60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chemeClr val="bg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072" name="Google Shape;1072;p60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073" name="Google Shape;1073;p60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074" name="Google Shape;1074;p60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chemeClr val="bg1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075" name="Google Shape;1075;p60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chemeClr val="bg1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076" name="Google Shape;1076;p60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chemeClr val="bg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077" name="Google Shape;1077;p60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8" name="Google Shape;1078;p60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9" name="Google Shape;1079;p60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Google Shape;778;p51">
            <a:extLst>
              <a:ext uri="{FF2B5EF4-FFF2-40B4-BE49-F238E27FC236}">
                <a16:creationId xmlns:a16="http://schemas.microsoft.com/office/drawing/2014/main" id="{80714D93-3F2C-2855-C737-16B24D17C4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43249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" name="Таблица 6">
            <a:extLst>
              <a:ext uri="{FF2B5EF4-FFF2-40B4-BE49-F238E27FC236}">
                <a16:creationId xmlns:a16="http://schemas.microsoft.com/office/drawing/2014/main" id="{A02D79FF-FB39-99C1-ADB9-69DA3ED11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455881"/>
              </p:ext>
            </p:extLst>
          </p:nvPr>
        </p:nvGraphicFramePr>
        <p:xfrm>
          <a:off x="266538" y="1481071"/>
          <a:ext cx="1892341" cy="943080"/>
        </p:xfrm>
        <a:graphic>
          <a:graphicData uri="http://schemas.openxmlformats.org/drawingml/2006/table">
            <a:tbl>
              <a:tblPr bandRow="1">
                <a:effectLst/>
                <a:tableStyleId>{08FB837D-C827-4EFA-A057-4D05807E0F7C}</a:tableStyleId>
              </a:tblPr>
              <a:tblGrid>
                <a:gridCol w="658955">
                  <a:extLst>
                    <a:ext uri="{9D8B030D-6E8A-4147-A177-3AD203B41FA5}">
                      <a16:colId xmlns:a16="http://schemas.microsoft.com/office/drawing/2014/main" val="927461857"/>
                    </a:ext>
                  </a:extLst>
                </a:gridCol>
                <a:gridCol w="1233386">
                  <a:extLst>
                    <a:ext uri="{9D8B030D-6E8A-4147-A177-3AD203B41FA5}">
                      <a16:colId xmlns:a16="http://schemas.microsoft.com/office/drawing/2014/main" val="2358729456"/>
                    </a:ext>
                  </a:extLst>
                </a:gridCol>
              </a:tblGrid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NPV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7 млн. р.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7814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PI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0.86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5686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IRR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36%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45645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lvl="3" algn="l" fontAlgn="b"/>
                      <a:r>
                        <a:rPr lang="en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ROI</a:t>
                      </a:r>
                      <a:endParaRPr lang="en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-0,5 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47178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lvl="3" algn="l" fontAlgn="b"/>
                      <a:endParaRPr lang="en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189241"/>
                  </a:ext>
                </a:extLst>
              </a:tr>
            </a:tbl>
          </a:graphicData>
        </a:graphic>
      </p:graphicFrame>
      <p:graphicFrame>
        <p:nvGraphicFramePr>
          <p:cNvPr id="25" name="Диаграмма 24">
            <a:extLst>
              <a:ext uri="{FF2B5EF4-FFF2-40B4-BE49-F238E27FC236}">
                <a16:creationId xmlns:a16="http://schemas.microsoft.com/office/drawing/2014/main" id="{F1116B7E-4033-1528-8FC6-4B610DA19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341098"/>
              </p:ext>
            </p:extLst>
          </p:nvPr>
        </p:nvGraphicFramePr>
        <p:xfrm>
          <a:off x="2263352" y="1031250"/>
          <a:ext cx="2248094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793;p51">
            <a:extLst>
              <a:ext uri="{FF2B5EF4-FFF2-40B4-BE49-F238E27FC236}">
                <a16:creationId xmlns:a16="http://schemas.microsoft.com/office/drawing/2014/main" id="{0CDEA0AF-DD9A-F056-1516-50C683857E95}"/>
              </a:ext>
            </a:extLst>
          </p:cNvPr>
          <p:cNvSpPr txBox="1">
            <a:spLocks/>
          </p:cNvSpPr>
          <p:nvPr/>
        </p:nvSpPr>
        <p:spPr>
          <a:xfrm>
            <a:off x="4300043" y="820782"/>
            <a:ext cx="99573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</a:pPr>
            <a:r>
              <a:rPr lang="ru-RU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APEX</a:t>
            </a:r>
            <a:endParaRPr lang="ru-RU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01;p51">
            <a:extLst>
              <a:ext uri="{FF2B5EF4-FFF2-40B4-BE49-F238E27FC236}">
                <a16:creationId xmlns:a16="http://schemas.microsoft.com/office/drawing/2014/main" id="{F7028BDA-8CCB-2D49-27E5-896A61E24C01}"/>
              </a:ext>
            </a:extLst>
          </p:cNvPr>
          <p:cNvSpPr txBox="1"/>
          <p:nvPr/>
        </p:nvSpPr>
        <p:spPr>
          <a:xfrm>
            <a:off x="4490783" y="1365402"/>
            <a:ext cx="14699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Работы</a:t>
            </a:r>
          </a:p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по разработке ПО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C17DFB-B1A5-8679-175E-F8901C7FA485}"/>
              </a:ext>
            </a:extLst>
          </p:cNvPr>
          <p:cNvSpPr/>
          <p:nvPr/>
        </p:nvSpPr>
        <p:spPr>
          <a:xfrm>
            <a:off x="4329725" y="1412064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8" name="Google Shape;801;p51">
            <a:extLst>
              <a:ext uri="{FF2B5EF4-FFF2-40B4-BE49-F238E27FC236}">
                <a16:creationId xmlns:a16="http://schemas.microsoft.com/office/drawing/2014/main" id="{29C24995-73D4-BA53-EE35-6DAC95FD8004}"/>
              </a:ext>
            </a:extLst>
          </p:cNvPr>
          <p:cNvSpPr txBox="1"/>
          <p:nvPr/>
        </p:nvSpPr>
        <p:spPr>
          <a:xfrm>
            <a:off x="4490783" y="1695011"/>
            <a:ext cx="14699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 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A7DA3E-6C1D-4DC4-77D0-4D80480230D3}"/>
              </a:ext>
            </a:extLst>
          </p:cNvPr>
          <p:cNvSpPr/>
          <p:nvPr/>
        </p:nvSpPr>
        <p:spPr>
          <a:xfrm>
            <a:off x="4329725" y="1741673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14" name="Google Shape;801;p51">
            <a:extLst>
              <a:ext uri="{FF2B5EF4-FFF2-40B4-BE49-F238E27FC236}">
                <a16:creationId xmlns:a16="http://schemas.microsoft.com/office/drawing/2014/main" id="{D024FDA0-5B43-B493-346F-995B2E50B60A}"/>
              </a:ext>
            </a:extLst>
          </p:cNvPr>
          <p:cNvSpPr txBox="1"/>
          <p:nvPr/>
        </p:nvSpPr>
        <p:spPr>
          <a:xfrm>
            <a:off x="4490783" y="2027815"/>
            <a:ext cx="146993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Датчики и работы</a:t>
            </a:r>
          </a:p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по их подключению </a:t>
            </a:r>
            <a:r>
              <a:rPr lang="ru-RU" sz="1000" u="none" strike="noStrike" dirty="0" err="1">
                <a:solidFill>
                  <a:schemeClr val="bg1"/>
                </a:solidFill>
                <a:effectLst/>
              </a:rPr>
              <a:t>руб</a:t>
            </a:r>
            <a:r>
              <a:rPr lang="ru-RU" sz="1000" u="none" strike="noStrike" dirty="0">
                <a:solidFill>
                  <a:schemeClr val="bg1"/>
                </a:solidFill>
                <a:effectLst/>
              </a:rPr>
              <a:t>\</a:t>
            </a:r>
            <a:r>
              <a:rPr lang="ru-RU" sz="1000" u="none" strike="noStrike" dirty="0" err="1">
                <a:solidFill>
                  <a:schemeClr val="bg1"/>
                </a:solidFill>
                <a:effectLst/>
              </a:rPr>
              <a:t>шт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FB99FD1-34C7-49A6-E4AA-B135159BF2EB}"/>
              </a:ext>
            </a:extLst>
          </p:cNvPr>
          <p:cNvSpPr/>
          <p:nvPr/>
        </p:nvSpPr>
        <p:spPr>
          <a:xfrm>
            <a:off x="4329725" y="2074477"/>
            <a:ext cx="161057" cy="16105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EB6F3C0E-B0A2-4DB4-8408-DEBA91C75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786860"/>
              </p:ext>
            </p:extLst>
          </p:nvPr>
        </p:nvGraphicFramePr>
        <p:xfrm>
          <a:off x="5400250" y="1002140"/>
          <a:ext cx="2657833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Google Shape;793;p51">
            <a:extLst>
              <a:ext uri="{FF2B5EF4-FFF2-40B4-BE49-F238E27FC236}">
                <a16:creationId xmlns:a16="http://schemas.microsoft.com/office/drawing/2014/main" id="{3C50BF74-746E-383E-B05D-F71E3983DF34}"/>
              </a:ext>
            </a:extLst>
          </p:cNvPr>
          <p:cNvSpPr txBox="1">
            <a:spLocks/>
          </p:cNvSpPr>
          <p:nvPr/>
        </p:nvSpPr>
        <p:spPr>
          <a:xfrm>
            <a:off x="7617967" y="812087"/>
            <a:ext cx="99573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</a:pPr>
            <a:r>
              <a:rPr lang="ru-RU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PEX</a:t>
            </a:r>
            <a:endParaRPr lang="ru-RU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01;p51">
            <a:extLst>
              <a:ext uri="{FF2B5EF4-FFF2-40B4-BE49-F238E27FC236}">
                <a16:creationId xmlns:a16="http://schemas.microsoft.com/office/drawing/2014/main" id="{378856BB-662A-512E-1FCB-41FA50D5FD26}"/>
              </a:ext>
            </a:extLst>
          </p:cNvPr>
          <p:cNvSpPr txBox="1"/>
          <p:nvPr/>
        </p:nvSpPr>
        <p:spPr>
          <a:xfrm>
            <a:off x="7808707" y="1403369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 fontAlgn="b"/>
            <a:r>
              <a:rPr lang="ru-RU" sz="10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Поддержка системы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28577D6-F057-57F2-8BA3-8EB35FADFA68}"/>
              </a:ext>
            </a:extLst>
          </p:cNvPr>
          <p:cNvSpPr/>
          <p:nvPr/>
        </p:nvSpPr>
        <p:spPr>
          <a:xfrm>
            <a:off x="7647649" y="1403369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26" name="Google Shape;801;p51">
            <a:extLst>
              <a:ext uri="{FF2B5EF4-FFF2-40B4-BE49-F238E27FC236}">
                <a16:creationId xmlns:a16="http://schemas.microsoft.com/office/drawing/2014/main" id="{002E16DD-39BA-32CC-55E9-F4A0D5442265}"/>
              </a:ext>
            </a:extLst>
          </p:cNvPr>
          <p:cNvSpPr txBox="1"/>
          <p:nvPr/>
        </p:nvSpPr>
        <p:spPr>
          <a:xfrm>
            <a:off x="7808707" y="1732978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 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F521EB-F015-9711-5871-5B7C28D195B0}"/>
              </a:ext>
            </a:extLst>
          </p:cNvPr>
          <p:cNvSpPr/>
          <p:nvPr/>
        </p:nvSpPr>
        <p:spPr>
          <a:xfrm>
            <a:off x="7647649" y="1732978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8C0E5-F854-92A2-50B6-FFCCA691E391}"/>
              </a:ext>
            </a:extLst>
          </p:cNvPr>
          <p:cNvSpPr txBox="1"/>
          <p:nvPr/>
        </p:nvSpPr>
        <p:spPr>
          <a:xfrm>
            <a:off x="207448" y="1024266"/>
            <a:ext cx="2276411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200" dirty="0">
                <a:solidFill>
                  <a:schemeClr val="bg1"/>
                </a:solidFill>
              </a:rPr>
              <a:t>Реализация на 1 единицу оборудования</a:t>
            </a:r>
          </a:p>
        </p:txBody>
      </p:sp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99CAEF5-C598-24DF-888A-89F062ED3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659284"/>
              </p:ext>
            </p:extLst>
          </p:nvPr>
        </p:nvGraphicFramePr>
        <p:xfrm>
          <a:off x="2263352" y="2993284"/>
          <a:ext cx="2248094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6" name="Google Shape;801;p51">
            <a:extLst>
              <a:ext uri="{FF2B5EF4-FFF2-40B4-BE49-F238E27FC236}">
                <a16:creationId xmlns:a16="http://schemas.microsoft.com/office/drawing/2014/main" id="{3E4103CA-3844-3FCB-648B-C0E5E0396F92}"/>
              </a:ext>
            </a:extLst>
          </p:cNvPr>
          <p:cNvSpPr txBox="1"/>
          <p:nvPr/>
        </p:nvSpPr>
        <p:spPr>
          <a:xfrm>
            <a:off x="4490783" y="3327436"/>
            <a:ext cx="14699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 err="1">
                <a:solidFill>
                  <a:schemeClr val="bg1"/>
                </a:solidFill>
                <a:effectLst/>
              </a:rPr>
              <a:t>Стоиомсть</a:t>
            </a:r>
            <a:r>
              <a:rPr lang="ru-RU" sz="1000" u="none" strike="noStrike" dirty="0">
                <a:solidFill>
                  <a:schemeClr val="bg1"/>
                </a:solidFill>
                <a:effectLst/>
              </a:rPr>
              <a:t> команды для разработки ПО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735598A-1C9F-D98B-3E92-179FA16DC1FA}"/>
              </a:ext>
            </a:extLst>
          </p:cNvPr>
          <p:cNvSpPr/>
          <p:nvPr/>
        </p:nvSpPr>
        <p:spPr>
          <a:xfrm>
            <a:off x="4329725" y="3374098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38" name="Google Shape;801;p51">
            <a:extLst>
              <a:ext uri="{FF2B5EF4-FFF2-40B4-BE49-F238E27FC236}">
                <a16:creationId xmlns:a16="http://schemas.microsoft.com/office/drawing/2014/main" id="{3C4A1C87-DB54-D6B5-D9D7-D20959A12798}"/>
              </a:ext>
            </a:extLst>
          </p:cNvPr>
          <p:cNvSpPr txBox="1"/>
          <p:nvPr/>
        </p:nvSpPr>
        <p:spPr>
          <a:xfrm>
            <a:off x="4490783" y="3657045"/>
            <a:ext cx="146993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</a:t>
            </a:r>
          </a:p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и лицензий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3B360EB-58A9-677A-E6B1-691AB0CFBD76}"/>
              </a:ext>
            </a:extLst>
          </p:cNvPr>
          <p:cNvSpPr/>
          <p:nvPr/>
        </p:nvSpPr>
        <p:spPr>
          <a:xfrm>
            <a:off x="4329725" y="3703707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40" name="Google Shape;801;p51">
            <a:extLst>
              <a:ext uri="{FF2B5EF4-FFF2-40B4-BE49-F238E27FC236}">
                <a16:creationId xmlns:a16="http://schemas.microsoft.com/office/drawing/2014/main" id="{FC490E3D-0E1A-4C8D-D26C-5A2305A9B40B}"/>
              </a:ext>
            </a:extLst>
          </p:cNvPr>
          <p:cNvSpPr txBox="1"/>
          <p:nvPr/>
        </p:nvSpPr>
        <p:spPr>
          <a:xfrm>
            <a:off x="4490783" y="4171000"/>
            <a:ext cx="14699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Стоимость токовых датчиков, включая установку на оборудование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3FFC3AA-9A76-80EA-FF95-A0547FF74C8F}"/>
              </a:ext>
            </a:extLst>
          </p:cNvPr>
          <p:cNvSpPr/>
          <p:nvPr/>
        </p:nvSpPr>
        <p:spPr>
          <a:xfrm>
            <a:off x="4329725" y="4217662"/>
            <a:ext cx="161057" cy="16105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graphicFrame>
        <p:nvGraphicFramePr>
          <p:cNvPr id="42" name="Диаграмма 41">
            <a:extLst>
              <a:ext uri="{FF2B5EF4-FFF2-40B4-BE49-F238E27FC236}">
                <a16:creationId xmlns:a16="http://schemas.microsoft.com/office/drawing/2014/main" id="{9EE32C86-9789-789B-A135-CC9CFF3DA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665429"/>
              </p:ext>
            </p:extLst>
          </p:nvPr>
        </p:nvGraphicFramePr>
        <p:xfrm>
          <a:off x="5400250" y="2964174"/>
          <a:ext cx="2657833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3" name="Google Shape;801;p51">
            <a:extLst>
              <a:ext uri="{FF2B5EF4-FFF2-40B4-BE49-F238E27FC236}">
                <a16:creationId xmlns:a16="http://schemas.microsoft.com/office/drawing/2014/main" id="{EE78C448-DB9A-39DE-FC75-87BFCC45953E}"/>
              </a:ext>
            </a:extLst>
          </p:cNvPr>
          <p:cNvSpPr txBox="1"/>
          <p:nvPr/>
        </p:nvSpPr>
        <p:spPr>
          <a:xfrm>
            <a:off x="7808707" y="3365403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 fontAlgn="b"/>
            <a:r>
              <a:rPr lang="ru-RU" sz="10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Поддержка системы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B3E41551-E274-99B3-0EEB-CF79010959DF}"/>
              </a:ext>
            </a:extLst>
          </p:cNvPr>
          <p:cNvSpPr/>
          <p:nvPr/>
        </p:nvSpPr>
        <p:spPr>
          <a:xfrm>
            <a:off x="7647649" y="3365403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45" name="Google Shape;801;p51">
            <a:extLst>
              <a:ext uri="{FF2B5EF4-FFF2-40B4-BE49-F238E27FC236}">
                <a16:creationId xmlns:a16="http://schemas.microsoft.com/office/drawing/2014/main" id="{BE8DA98C-1F2D-917D-41E9-4F03C23A827A}"/>
              </a:ext>
            </a:extLst>
          </p:cNvPr>
          <p:cNvSpPr txBox="1"/>
          <p:nvPr/>
        </p:nvSpPr>
        <p:spPr>
          <a:xfrm>
            <a:off x="7808707" y="3695012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 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9FD8144-AC89-BEFB-A755-C9D2955424AC}"/>
              </a:ext>
            </a:extLst>
          </p:cNvPr>
          <p:cNvSpPr/>
          <p:nvPr/>
        </p:nvSpPr>
        <p:spPr>
          <a:xfrm>
            <a:off x="7647649" y="3695012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graphicFrame>
        <p:nvGraphicFramePr>
          <p:cNvPr id="49" name="Таблица 6">
            <a:extLst>
              <a:ext uri="{FF2B5EF4-FFF2-40B4-BE49-F238E27FC236}">
                <a16:creationId xmlns:a16="http://schemas.microsoft.com/office/drawing/2014/main" id="{38FA74C6-4796-2EB4-C2FE-1D96B1EA1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82696"/>
              </p:ext>
            </p:extLst>
          </p:nvPr>
        </p:nvGraphicFramePr>
        <p:xfrm>
          <a:off x="264410" y="3450089"/>
          <a:ext cx="1892341" cy="943080"/>
        </p:xfrm>
        <a:graphic>
          <a:graphicData uri="http://schemas.openxmlformats.org/drawingml/2006/table">
            <a:tbl>
              <a:tblPr bandRow="1">
                <a:effectLst/>
                <a:tableStyleId>{08FB837D-C827-4EFA-A057-4D05807E0F7C}</a:tableStyleId>
              </a:tblPr>
              <a:tblGrid>
                <a:gridCol w="658955">
                  <a:extLst>
                    <a:ext uri="{9D8B030D-6E8A-4147-A177-3AD203B41FA5}">
                      <a16:colId xmlns:a16="http://schemas.microsoft.com/office/drawing/2014/main" val="927461857"/>
                    </a:ext>
                  </a:extLst>
                </a:gridCol>
                <a:gridCol w="1233386">
                  <a:extLst>
                    <a:ext uri="{9D8B030D-6E8A-4147-A177-3AD203B41FA5}">
                      <a16:colId xmlns:a16="http://schemas.microsoft.com/office/drawing/2014/main" val="2358729456"/>
                    </a:ext>
                  </a:extLst>
                </a:gridCol>
              </a:tblGrid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NPV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2,5</a:t>
                      </a:r>
                      <a:r>
                        <a:rPr lang="ru-RU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млрд. р.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7814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PI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463,5</a:t>
                      </a: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5686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IRR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1640%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45645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lvl="3" algn="l" fontAlgn="b"/>
                      <a:r>
                        <a:rPr lang="en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ROI</a:t>
                      </a:r>
                      <a:endParaRPr lang="en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15,4 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47178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lvl="3" algn="l" fontAlgn="b"/>
                      <a:endParaRPr lang="en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59918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B8EBCF2-D257-FAEE-FA20-9FFF5F026AF9}"/>
              </a:ext>
            </a:extLst>
          </p:cNvPr>
          <p:cNvSpPr txBox="1"/>
          <p:nvPr/>
        </p:nvSpPr>
        <p:spPr>
          <a:xfrm>
            <a:off x="205320" y="2993284"/>
            <a:ext cx="2276411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200" dirty="0">
                <a:solidFill>
                  <a:schemeClr val="bg1"/>
                </a:solidFill>
              </a:rPr>
              <a:t>Реализация на 50 единиц оборудования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0023395-32AD-AFC6-450B-C66C274C44D3}"/>
              </a:ext>
            </a:extLst>
          </p:cNvPr>
          <p:cNvCxnSpPr/>
          <p:nvPr/>
        </p:nvCxnSpPr>
        <p:spPr>
          <a:xfrm>
            <a:off x="289119" y="2932510"/>
            <a:ext cx="85657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00ADA7-A6BB-887E-4717-A6BE15163B31}"/>
              </a:ext>
            </a:extLst>
          </p:cNvPr>
          <p:cNvSpPr txBox="1"/>
          <p:nvPr/>
        </p:nvSpPr>
        <p:spPr>
          <a:xfrm>
            <a:off x="179512" y="4675616"/>
            <a:ext cx="2606764" cy="41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  <a:r>
              <a:rPr lang="ru-RU" sz="800" dirty="0">
                <a:solidFill>
                  <a:schemeClr val="bg1"/>
                </a:solidFill>
              </a:rPr>
              <a:t>Экономический расчет на 1</a:t>
            </a:r>
            <a:r>
              <a:rPr lang="en-US" sz="800" dirty="0">
                <a:solidFill>
                  <a:schemeClr val="bg1"/>
                </a:solidFill>
              </a:rPr>
              <a:t>/</a:t>
            </a:r>
            <a:r>
              <a:rPr lang="ru-RU" sz="800" dirty="0">
                <a:solidFill>
                  <a:schemeClr val="bg1"/>
                </a:solidFill>
              </a:rPr>
              <a:t>50ед. оборудования</a:t>
            </a:r>
          </a:p>
          <a:p>
            <a:pPr lvl="0">
              <a:lnSpc>
                <a:spcPct val="80000"/>
              </a:lnSpc>
              <a:buSzPts val="900"/>
            </a:pPr>
            <a:endParaRPr lang="ru-R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E8F6E9-2E3E-F400-F51F-EE74FDE62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420" y="-1425029"/>
            <a:ext cx="9627601" cy="6803352"/>
          </a:xfrm>
          <a:prstGeom prst="rect">
            <a:avLst/>
          </a:prstGeom>
        </p:spPr>
      </p:pic>
      <p:sp>
        <p:nvSpPr>
          <p:cNvPr id="993" name="Google Shape;993;p57"/>
          <p:cNvSpPr/>
          <p:nvPr/>
        </p:nvSpPr>
        <p:spPr>
          <a:xfrm>
            <a:off x="6010484" y="2190893"/>
            <a:ext cx="1634189" cy="252131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7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2261538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ИТЕРФЕЙС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96" name="Google Shape;996;p57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997" name="Google Shape;997;p57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998" name="Google Shape;998;p57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999" name="Google Shape;999;p57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000" name="Google Shape;1000;p57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001" name="Google Shape;1001;p57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002" name="Google Shape;1002;p57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003" name="Google Shape;1003;p57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004" name="Google Shape;1004;p57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005" name="Google Shape;1005;p57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006" name="Google Shape;1006;p57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007" name="Google Shape;1007;p57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8" name="Google Shape;1008;p57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9" name="Google Shape;1009;p57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10" name="Google Shape;1010;p57"/>
          <p:cNvSpPr txBox="1"/>
          <p:nvPr/>
        </p:nvSpPr>
        <p:spPr>
          <a:xfrm>
            <a:off x="6004048" y="2197291"/>
            <a:ext cx="1634189" cy="25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Демонстрация решения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64BBC116-9169-12A4-BEA2-B781FAE484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DDB62C3-F6FC-482B-8E4E-07A441AAA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665" y="76858"/>
            <a:ext cx="2491432" cy="4989784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текст, Красочность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434D3577-18FA-73C0-DFDC-E3A923770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38" y="877783"/>
            <a:ext cx="2120614" cy="1098864"/>
          </a:xfrm>
          <a:prstGeom prst="rect">
            <a:avLst/>
          </a:prstGeom>
        </p:spPr>
      </p:pic>
      <p:pic>
        <p:nvPicPr>
          <p:cNvPr id="6" name="Google Shape;1012;p57" descr="Изображение выглядит как снимок экрана, текст, Цвет электрик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D5064787-F375-DF3A-34FE-508ABA90137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7748" t="26289" r="29362" b="29097"/>
          <a:stretch/>
        </p:blipFill>
        <p:spPr>
          <a:xfrm>
            <a:off x="255271" y="891383"/>
            <a:ext cx="2690782" cy="1990345"/>
          </a:xfrm>
          <a:prstGeom prst="round2DiagRect">
            <a:avLst/>
          </a:prstGeom>
          <a:noFill/>
          <a:ln>
            <a:noFill/>
          </a:ln>
        </p:spPr>
      </p:pic>
      <p:pic>
        <p:nvPicPr>
          <p:cNvPr id="8" name="Рисунок 7" descr="Изображение выглядит как текст, снимок экрана, Шрифт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53FA3A63-3E9D-5FD7-9496-C3D05954F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71" y="3189079"/>
            <a:ext cx="2445358" cy="10226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45BB93-D940-EACD-01A8-7641CE860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484" y="2726830"/>
            <a:ext cx="2209919" cy="1901558"/>
          </a:xfrm>
          <a:prstGeom prst="round2Diag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gpn_report">
  <a:themeElements>
    <a:clrScheme name="Custom 23">
      <a:dk1>
        <a:srgbClr val="000000"/>
      </a:dk1>
      <a:lt1>
        <a:srgbClr val="FFFFFF"/>
      </a:lt1>
      <a:dk2>
        <a:srgbClr val="000000"/>
      </a:dk2>
      <a:lt2>
        <a:srgbClr val="F2F2F2"/>
      </a:lt2>
      <a:accent1>
        <a:srgbClr val="00D6D2"/>
      </a:accent1>
      <a:accent2>
        <a:srgbClr val="0094DF"/>
      </a:accent2>
      <a:accent3>
        <a:srgbClr val="00478D"/>
      </a:accent3>
      <a:accent4>
        <a:srgbClr val="042746"/>
      </a:accent4>
      <a:accent5>
        <a:srgbClr val="4F177E"/>
      </a:accent5>
      <a:accent6>
        <a:srgbClr val="8248B7"/>
      </a:accent6>
      <a:hlink>
        <a:srgbClr val="00469C"/>
      </a:hlink>
      <a:folHlink>
        <a:srgbClr val="7E7E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Шаблон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1530</Words>
  <Application>Microsoft Office PowerPoint</Application>
  <PresentationFormat>Экран (16:9)</PresentationFormat>
  <Paragraphs>482</Paragraphs>
  <Slides>16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30" baseType="lpstr">
      <vt:lpstr>Calibri</vt:lpstr>
      <vt:lpstr>Arial Narrow</vt:lpstr>
      <vt:lpstr>Arial</vt:lpstr>
      <vt:lpstr>Aptos Narrow</vt:lpstr>
      <vt:lpstr>Google Sans</vt:lpstr>
      <vt:lpstr>Helvetica Neue</vt:lpstr>
      <vt:lpstr>Wingdings</vt:lpstr>
      <vt:lpstr>Source Code Pro Medium</vt:lpstr>
      <vt:lpstr>Inter SemiBold</vt:lpstr>
      <vt:lpstr>Noto Sans Symbols</vt:lpstr>
      <vt:lpstr>GPN_DIN Regular</vt:lpstr>
      <vt:lpstr>Inter</vt:lpstr>
      <vt:lpstr>1_gpn_report</vt:lpstr>
      <vt:lpstr>Шаблон</vt:lpstr>
      <vt:lpstr>Презентация PowerPoint</vt:lpstr>
      <vt:lpstr>Презентация PowerPoint</vt:lpstr>
      <vt:lpstr>ПРОМТ</vt:lpstr>
      <vt:lpstr>ИСКУССТВЕННЫЙ ИНТЕЛЛЕКТ ПРОТИВ ВНЕПЛАНОВЫХ ПРОСТОЕВ: РАЗРАБОТКА ИНТЕЛЛЕКТУАЛЬНОЙ СИСТЕМЫ ДИАГНОСТИКИ</vt:lpstr>
      <vt:lpstr>Презентация PowerPoint</vt:lpstr>
      <vt:lpstr>AS IS TO BE</vt:lpstr>
      <vt:lpstr>КОНКУРЕНТОСПОСОБНОСТЬ И ПЕРСПЕКТИВЫ ВНЕДРЕНИЯ</vt:lpstr>
      <vt:lpstr>КОНКУРЕНТОСПОСОБНОСТЬ И ПЕРСПЕКТИВЫ ВНЕДРЕНИЯ</vt:lpstr>
      <vt:lpstr>ИТЕРФЕЙС</vt:lpstr>
      <vt:lpstr>МАТЕМАТИЧЕСКАЯ МОДЕЛЬ</vt:lpstr>
      <vt:lpstr>ИСПОЛЬЗОВАНИЕ ИНСТРУМЕНТОВ  ИСКУССТВЕННОГО ИНТЕЛЛЕКТА</vt:lpstr>
      <vt:lpstr>СХЕМА ВНЕШНЕГО СЕТЕВОГО ВЗАИМОДЕЙСТВИЯ</vt:lpstr>
      <vt:lpstr>МОДЕЛЬ ПОТОКОВ</vt:lpstr>
      <vt:lpstr>РИСКИ</vt:lpstr>
      <vt:lpstr>ИНФОРМАЦИОННАЯ БЕЗОПАСНОСТЬ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</dc:creator>
  <cp:lastModifiedBy>Сергей Волков</cp:lastModifiedBy>
  <cp:revision>59</cp:revision>
  <dcterms:modified xsi:type="dcterms:W3CDTF">2025-08-27T20:49:25Z</dcterms:modified>
</cp:coreProperties>
</file>